
<file path=[Content_Types].xml><?xml version="1.0" encoding="utf-8"?>
<Types xmlns="http://schemas.openxmlformats.org/package/2006/content-types">
  <Override PartName="/ppt/slideMasters/slideMaster3.xml" ContentType="application/vnd.openxmlformats-officedocument.presentationml.slideMaster+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slideLayouts/slideLayout25.xml" ContentType="application/vnd.openxmlformats-officedocument.presentationml.slideLayout+xml"/>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theme/theme3.xml" ContentType="application/vnd.openxmlformats-officedocument.them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29"/>
  </p:notesMasterIdLst>
  <p:handoutMasterIdLst>
    <p:handoutMasterId r:id="rId30"/>
  </p:handoutMasterIdLst>
  <p:sldIdLst>
    <p:sldId id="289" r:id="rId4"/>
    <p:sldId id="288" r:id="rId5"/>
    <p:sldId id="284" r:id="rId6"/>
    <p:sldId id="290" r:id="rId7"/>
    <p:sldId id="291" r:id="rId8"/>
    <p:sldId id="292" r:id="rId9"/>
    <p:sldId id="293" r:id="rId10"/>
    <p:sldId id="294" r:id="rId11"/>
    <p:sldId id="295" r:id="rId12"/>
    <p:sldId id="296" r:id="rId13"/>
    <p:sldId id="287" r:id="rId14"/>
    <p:sldId id="297" r:id="rId15"/>
    <p:sldId id="307" r:id="rId16"/>
    <p:sldId id="298" r:id="rId17"/>
    <p:sldId id="299" r:id="rId18"/>
    <p:sldId id="300" r:id="rId19"/>
    <p:sldId id="311" r:id="rId20"/>
    <p:sldId id="302" r:id="rId21"/>
    <p:sldId id="304" r:id="rId22"/>
    <p:sldId id="303" r:id="rId23"/>
    <p:sldId id="309" r:id="rId24"/>
    <p:sldId id="305" r:id="rId25"/>
    <p:sldId id="258" r:id="rId26"/>
    <p:sldId id="310" r:id="rId27"/>
    <p:sldId id="308" r:id="rId28"/>
  </p:sldIdLst>
  <p:sldSz cx="9144000" cy="6858000" type="screen4x3"/>
  <p:notesSz cx="6985000" cy="9283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57904" autoAdjust="0"/>
  </p:normalViewPr>
  <p:slideViewPr>
    <p:cSldViewPr>
      <p:cViewPr>
        <p:scale>
          <a:sx n="70" d="100"/>
          <a:sy n="70" d="100"/>
        </p:scale>
        <p:origin x="-1122" y="-42"/>
      </p:cViewPr>
      <p:guideLst>
        <p:guide orient="horz" pos="2160"/>
        <p:guide pos="2880"/>
      </p:guideLst>
    </p:cSldViewPr>
  </p:slideViewPr>
  <p:notesTextViewPr>
    <p:cViewPr>
      <p:scale>
        <a:sx n="1" d="1"/>
        <a:sy n="1" d="1"/>
      </p:scale>
      <p:origin x="0" y="0"/>
    </p:cViewPr>
  </p:notesTextViewPr>
  <p:notesViewPr>
    <p:cSldViewPr>
      <p:cViewPr varScale="1">
        <p:scale>
          <a:sx n="51" d="100"/>
          <a:sy n="51" d="100"/>
        </p:scale>
        <p:origin x="-636" y="-96"/>
      </p:cViewPr>
      <p:guideLst>
        <p:guide orient="horz" pos="2924"/>
        <p:guide pos="220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7363" cy="46355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3956050" y="0"/>
            <a:ext cx="3027363" cy="463550"/>
          </a:xfrm>
          <a:prstGeom prst="rect">
            <a:avLst/>
          </a:prstGeom>
        </p:spPr>
        <p:txBody>
          <a:bodyPr vert="horz" lIns="91440" tIns="45720" rIns="91440" bIns="45720" rtlCol="0"/>
          <a:lstStyle>
            <a:lvl1pPr algn="r">
              <a:defRPr sz="1200"/>
            </a:lvl1pPr>
          </a:lstStyle>
          <a:p>
            <a:fld id="{EC5E3ED8-35CC-430A-9B4A-F06805FC8D04}" type="datetimeFigureOut">
              <a:rPr lang="en-CA" smtClean="0"/>
              <a:pPr/>
              <a:t>16/10/2017</a:t>
            </a:fld>
            <a:endParaRPr lang="en-CA"/>
          </a:p>
        </p:txBody>
      </p:sp>
      <p:sp>
        <p:nvSpPr>
          <p:cNvPr id="4" name="Footer Placeholder 3"/>
          <p:cNvSpPr>
            <a:spLocks noGrp="1"/>
          </p:cNvSpPr>
          <p:nvPr>
            <p:ph type="ftr" sz="quarter" idx="2"/>
          </p:nvPr>
        </p:nvSpPr>
        <p:spPr>
          <a:xfrm>
            <a:off x="0" y="8818563"/>
            <a:ext cx="3027363" cy="463550"/>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3956050" y="8818563"/>
            <a:ext cx="3027363" cy="463550"/>
          </a:xfrm>
          <a:prstGeom prst="rect">
            <a:avLst/>
          </a:prstGeom>
        </p:spPr>
        <p:txBody>
          <a:bodyPr vert="horz" lIns="91440" tIns="45720" rIns="91440" bIns="45720" rtlCol="0" anchor="b"/>
          <a:lstStyle>
            <a:lvl1pPr algn="r">
              <a:defRPr sz="1200"/>
            </a:lvl1pPr>
          </a:lstStyle>
          <a:p>
            <a:fld id="{9ABF1140-E9DF-4D9B-8C27-75F963006B73}" type="slidenum">
              <a:rPr lang="en-CA" smtClean="0"/>
              <a:pPr/>
              <a:t>‹#›</a:t>
            </a:fld>
            <a:endParaRPr lang="en-CA"/>
          </a:p>
        </p:txBody>
      </p:sp>
    </p:spTree>
    <p:extLst>
      <p:ext uri="{BB962C8B-B14F-4D97-AF65-F5344CB8AC3E}">
        <p14:creationId xmlns:p14="http://schemas.microsoft.com/office/powerpoint/2010/main" xmlns="" val="8917511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958" tIns="46479" rIns="92958" bIns="46479" rtlCol="0"/>
          <a:lstStyle>
            <a:lvl1pPr algn="l">
              <a:defRPr sz="1200"/>
            </a:lvl1pPr>
          </a:lstStyle>
          <a:p>
            <a:endParaRPr lang="en-CA"/>
          </a:p>
        </p:txBody>
      </p:sp>
      <p:sp>
        <p:nvSpPr>
          <p:cNvPr id="3" name="Date Placeholder 2"/>
          <p:cNvSpPr>
            <a:spLocks noGrp="1"/>
          </p:cNvSpPr>
          <p:nvPr>
            <p:ph type="dt" idx="1"/>
          </p:nvPr>
        </p:nvSpPr>
        <p:spPr>
          <a:xfrm>
            <a:off x="3956550" y="0"/>
            <a:ext cx="3026833" cy="464185"/>
          </a:xfrm>
          <a:prstGeom prst="rect">
            <a:avLst/>
          </a:prstGeom>
        </p:spPr>
        <p:txBody>
          <a:bodyPr vert="horz" lIns="92958" tIns="46479" rIns="92958" bIns="46479" rtlCol="0"/>
          <a:lstStyle>
            <a:lvl1pPr algn="r">
              <a:defRPr sz="1200"/>
            </a:lvl1pPr>
          </a:lstStyle>
          <a:p>
            <a:fld id="{EC7DD49A-527A-4E62-BC29-92BEAA467B19}" type="datetimeFigureOut">
              <a:rPr lang="en-CA" smtClean="0"/>
              <a:pPr/>
              <a:t>16/10/2017</a:t>
            </a:fld>
            <a:endParaRPr lang="en-CA"/>
          </a:p>
        </p:txBody>
      </p:sp>
      <p:sp>
        <p:nvSpPr>
          <p:cNvPr id="4" name="Slide Image Placeholder 3"/>
          <p:cNvSpPr>
            <a:spLocks noGrp="1" noRot="1" noChangeAspect="1"/>
          </p:cNvSpPr>
          <p:nvPr>
            <p:ph type="sldImg" idx="2"/>
          </p:nvPr>
        </p:nvSpPr>
        <p:spPr>
          <a:xfrm>
            <a:off x="1171575" y="696913"/>
            <a:ext cx="4641850" cy="3481387"/>
          </a:xfrm>
          <a:prstGeom prst="rect">
            <a:avLst/>
          </a:prstGeom>
          <a:noFill/>
          <a:ln w="12700">
            <a:solidFill>
              <a:prstClr val="black"/>
            </a:solidFill>
          </a:ln>
        </p:spPr>
        <p:txBody>
          <a:bodyPr vert="horz" lIns="92958" tIns="46479" rIns="92958" bIns="46479" rtlCol="0" anchor="ctr"/>
          <a:lstStyle/>
          <a:p>
            <a:endParaRPr lang="en-CA"/>
          </a:p>
        </p:txBody>
      </p:sp>
      <p:sp>
        <p:nvSpPr>
          <p:cNvPr id="5" name="Notes Placeholder 4"/>
          <p:cNvSpPr>
            <a:spLocks noGrp="1"/>
          </p:cNvSpPr>
          <p:nvPr>
            <p:ph type="body" sz="quarter" idx="3"/>
          </p:nvPr>
        </p:nvSpPr>
        <p:spPr>
          <a:xfrm>
            <a:off x="698500" y="4409758"/>
            <a:ext cx="5588000" cy="4177665"/>
          </a:xfrm>
          <a:prstGeom prst="rect">
            <a:avLst/>
          </a:prstGeom>
        </p:spPr>
        <p:txBody>
          <a:bodyPr vert="horz" lIns="92958" tIns="46479" rIns="92958" bIns="4647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817904"/>
            <a:ext cx="3026833" cy="464185"/>
          </a:xfrm>
          <a:prstGeom prst="rect">
            <a:avLst/>
          </a:prstGeom>
        </p:spPr>
        <p:txBody>
          <a:bodyPr vert="horz" lIns="92958" tIns="46479" rIns="92958" bIns="46479" rtlCol="0" anchor="b"/>
          <a:lstStyle>
            <a:lvl1pPr algn="l">
              <a:defRPr sz="1200"/>
            </a:lvl1pPr>
          </a:lstStyle>
          <a:p>
            <a:endParaRPr lang="en-CA"/>
          </a:p>
        </p:txBody>
      </p:sp>
      <p:sp>
        <p:nvSpPr>
          <p:cNvPr id="7" name="Slide Number Placeholder 6"/>
          <p:cNvSpPr>
            <a:spLocks noGrp="1"/>
          </p:cNvSpPr>
          <p:nvPr>
            <p:ph type="sldNum" sz="quarter" idx="5"/>
          </p:nvPr>
        </p:nvSpPr>
        <p:spPr>
          <a:xfrm>
            <a:off x="3956550" y="8817904"/>
            <a:ext cx="3026833" cy="464185"/>
          </a:xfrm>
          <a:prstGeom prst="rect">
            <a:avLst/>
          </a:prstGeom>
        </p:spPr>
        <p:txBody>
          <a:bodyPr vert="horz" lIns="92958" tIns="46479" rIns="92958" bIns="46479" rtlCol="0" anchor="b"/>
          <a:lstStyle>
            <a:lvl1pPr algn="r">
              <a:defRPr sz="1200"/>
            </a:lvl1pPr>
          </a:lstStyle>
          <a:p>
            <a:fld id="{71CCDDEE-CC85-470D-88FC-1E1368767A4A}" type="slidenum">
              <a:rPr lang="en-CA" smtClean="0"/>
              <a:pPr/>
              <a:t>‹#›</a:t>
            </a:fld>
            <a:endParaRPr lang="en-CA"/>
          </a:p>
        </p:txBody>
      </p:sp>
    </p:spTree>
    <p:extLst>
      <p:ext uri="{BB962C8B-B14F-4D97-AF65-F5344CB8AC3E}">
        <p14:creationId xmlns:p14="http://schemas.microsoft.com/office/powerpoint/2010/main" xmlns="" val="1664820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0"/>
              </a:spcAft>
            </a:pPr>
            <a:r>
              <a:rPr lang="en-CA" b="1" dirty="0">
                <a:ea typeface="Calibri"/>
                <a:cs typeface="Times New Roman"/>
              </a:rPr>
              <a:t>Slide 1</a:t>
            </a:r>
            <a:endParaRPr lang="en-CA" dirty="0">
              <a:ea typeface="Calibri"/>
              <a:cs typeface="Times New Roman"/>
            </a:endParaRPr>
          </a:p>
          <a:p>
            <a:pPr>
              <a:lnSpc>
                <a:spcPct val="115000"/>
              </a:lnSpc>
              <a:spcAft>
                <a:spcPts val="0"/>
              </a:spcAft>
            </a:pPr>
            <a:r>
              <a:rPr lang="en-CA" dirty="0">
                <a:ea typeface="Calibri"/>
                <a:cs typeface="Times New Roman"/>
              </a:rPr>
              <a:t>I’m Scott Barrett, the Director of Resource Management in FLNRO for the South Coast. I’ve been asked to introduce you to a web-map tool that may have utility for a number of natural resource management initiatives and decisions across the sector. </a:t>
            </a:r>
          </a:p>
        </p:txBody>
      </p:sp>
      <p:sp>
        <p:nvSpPr>
          <p:cNvPr id="4" name="Slide Number Placeholder 3"/>
          <p:cNvSpPr>
            <a:spLocks noGrp="1"/>
          </p:cNvSpPr>
          <p:nvPr>
            <p:ph type="sldNum" sz="quarter" idx="10"/>
          </p:nvPr>
        </p:nvSpPr>
        <p:spPr/>
        <p:txBody>
          <a:bodyPr/>
          <a:lstStyle/>
          <a:p>
            <a:fld id="{8D092E57-CBF6-4C02-9CF7-B302E87A4448}" type="slidenum">
              <a:rPr lang="en-CA" smtClean="0">
                <a:solidFill>
                  <a:prstClr val="black"/>
                </a:solidFill>
              </a:rPr>
              <a:pPr/>
              <a:t>1</a:t>
            </a:fld>
            <a:endParaRPr lang="en-CA">
              <a:solidFill>
                <a:prstClr val="black"/>
              </a:solidFill>
            </a:endParaRPr>
          </a:p>
        </p:txBody>
      </p:sp>
    </p:spTree>
    <p:extLst>
      <p:ext uri="{BB962C8B-B14F-4D97-AF65-F5344CB8AC3E}">
        <p14:creationId xmlns:p14="http://schemas.microsoft.com/office/powerpoint/2010/main" xmlns="" val="42374998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0"/>
              </a:spcAft>
            </a:pPr>
            <a:r>
              <a:rPr lang="en-CA" b="1" dirty="0">
                <a:ea typeface="Calibri"/>
                <a:cs typeface="Times New Roman"/>
              </a:rPr>
              <a:t>Slide 10</a:t>
            </a:r>
            <a:endParaRPr lang="en-CA" dirty="0">
              <a:ea typeface="Calibri"/>
              <a:cs typeface="Times New Roman"/>
            </a:endParaRPr>
          </a:p>
          <a:p>
            <a:pPr>
              <a:lnSpc>
                <a:spcPct val="115000"/>
              </a:lnSpc>
              <a:spcAft>
                <a:spcPts val="0"/>
              </a:spcAft>
            </a:pPr>
            <a:r>
              <a:rPr lang="en-CA" dirty="0">
                <a:ea typeface="Calibri"/>
                <a:cs typeface="Times New Roman"/>
              </a:rPr>
              <a:t>a new colour scheme for these same watersheds appears. (You can toggle back and forth between these slides to notice the changes in each watershed between months.)</a:t>
            </a:r>
          </a:p>
          <a:p>
            <a:pPr>
              <a:lnSpc>
                <a:spcPct val="115000"/>
              </a:lnSpc>
              <a:spcAft>
                <a:spcPts val="0"/>
              </a:spcAft>
            </a:pPr>
            <a:r>
              <a:rPr lang="en-CA" dirty="0">
                <a:ea typeface="Calibri"/>
                <a:cs typeface="Times New Roman"/>
              </a:rPr>
              <a:t> </a:t>
            </a:r>
          </a:p>
        </p:txBody>
      </p:sp>
      <p:sp>
        <p:nvSpPr>
          <p:cNvPr id="4" name="Slide Number Placeholder 3"/>
          <p:cNvSpPr>
            <a:spLocks noGrp="1"/>
          </p:cNvSpPr>
          <p:nvPr>
            <p:ph type="sldNum" sz="quarter" idx="10"/>
          </p:nvPr>
        </p:nvSpPr>
        <p:spPr/>
        <p:txBody>
          <a:bodyPr/>
          <a:lstStyle/>
          <a:p>
            <a:fld id="{71CCDDEE-CC85-470D-88FC-1E1368767A4A}" type="slidenum">
              <a:rPr lang="en-CA" smtClean="0"/>
              <a:pPr/>
              <a:t>10</a:t>
            </a:fld>
            <a:endParaRPr lang="en-CA"/>
          </a:p>
        </p:txBody>
      </p:sp>
    </p:spTree>
    <p:extLst>
      <p:ext uri="{BB962C8B-B14F-4D97-AF65-F5344CB8AC3E}">
        <p14:creationId xmlns:p14="http://schemas.microsoft.com/office/powerpoint/2010/main" xmlns="" val="12632896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Slide 11</a:t>
            </a:r>
            <a:endParaRPr lang="en-CA" dirty="0"/>
          </a:p>
          <a:p>
            <a:r>
              <a:rPr lang="en-CA" dirty="0"/>
              <a:t>In order to walk you through the utility of this tool, we have considered it’s potential application in three separate categories: Operational, Tactical and Strategic decisions or initiatives. For the purpose of this demo, operational are things like environmental assessments and statutory decisions; tactical includes monitoring activities and integrated investment planning; and strategic refers to things like forest, land and water use planning.</a:t>
            </a:r>
          </a:p>
        </p:txBody>
      </p:sp>
      <p:sp>
        <p:nvSpPr>
          <p:cNvPr id="4" name="Slide Number Placeholder 3"/>
          <p:cNvSpPr>
            <a:spLocks noGrp="1"/>
          </p:cNvSpPr>
          <p:nvPr>
            <p:ph type="sldNum" sz="quarter" idx="10"/>
          </p:nvPr>
        </p:nvSpPr>
        <p:spPr/>
        <p:txBody>
          <a:bodyPr/>
          <a:lstStyle/>
          <a:p>
            <a:fld id="{71CCDDEE-CC85-470D-88FC-1E1368767A4A}" type="slidenum">
              <a:rPr lang="en-CA" smtClean="0"/>
              <a:pPr/>
              <a:t>11</a:t>
            </a:fld>
            <a:endParaRPr lang="en-CA"/>
          </a:p>
        </p:txBody>
      </p:sp>
    </p:spTree>
    <p:extLst>
      <p:ext uri="{BB962C8B-B14F-4D97-AF65-F5344CB8AC3E}">
        <p14:creationId xmlns:p14="http://schemas.microsoft.com/office/powerpoint/2010/main" xmlns="" val="1102955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0"/>
              </a:spcAft>
            </a:pPr>
            <a:r>
              <a:rPr lang="en-CA" b="1" dirty="0">
                <a:ea typeface="Calibri"/>
                <a:cs typeface="Times New Roman"/>
              </a:rPr>
              <a:t>Slide 12</a:t>
            </a:r>
            <a:endParaRPr lang="en-CA" dirty="0">
              <a:ea typeface="Calibri"/>
              <a:cs typeface="Times New Roman"/>
            </a:endParaRPr>
          </a:p>
          <a:p>
            <a:pPr>
              <a:lnSpc>
                <a:spcPct val="115000"/>
              </a:lnSpc>
              <a:spcAft>
                <a:spcPts val="0"/>
              </a:spcAft>
            </a:pPr>
            <a:r>
              <a:rPr lang="en-CA" dirty="0">
                <a:ea typeface="Calibri"/>
                <a:cs typeface="Times New Roman"/>
              </a:rPr>
              <a:t>We have started to use the tool to support operational decisions. One example is the production of information to support decisions around the </a:t>
            </a:r>
            <a:r>
              <a:rPr lang="en-CA" dirty="0" err="1">
                <a:ea typeface="Calibri"/>
                <a:cs typeface="Times New Roman"/>
              </a:rPr>
              <a:t>Transmountain</a:t>
            </a:r>
            <a:r>
              <a:rPr lang="en-CA" dirty="0">
                <a:ea typeface="Calibri"/>
                <a:cs typeface="Times New Roman"/>
              </a:rPr>
              <a:t> Pipeline expansion project (</a:t>
            </a:r>
            <a:r>
              <a:rPr lang="en-CA" dirty="0" err="1">
                <a:ea typeface="Calibri"/>
                <a:cs typeface="Times New Roman"/>
              </a:rPr>
              <a:t>ie</a:t>
            </a:r>
            <a:r>
              <a:rPr lang="en-CA" dirty="0">
                <a:ea typeface="Calibri"/>
                <a:cs typeface="Times New Roman"/>
              </a:rPr>
              <a:t>. Kinder Morgan). In order to conduct an environmental assessment against a given value, the user can upload a shapefile into the reporting component of the dashboard. In this case we literally dragged and dropped a proposed pipeline shapefile from a consultant’s email. The tool instantly uploads the shapefile information and maps it accordingly. This is shown on the following slide…</a:t>
            </a:r>
          </a:p>
          <a:p>
            <a:endParaRPr lang="en-CA" dirty="0"/>
          </a:p>
        </p:txBody>
      </p:sp>
      <p:sp>
        <p:nvSpPr>
          <p:cNvPr id="4" name="Slide Number Placeholder 3"/>
          <p:cNvSpPr>
            <a:spLocks noGrp="1"/>
          </p:cNvSpPr>
          <p:nvPr>
            <p:ph type="sldNum" sz="quarter" idx="10"/>
          </p:nvPr>
        </p:nvSpPr>
        <p:spPr/>
        <p:txBody>
          <a:bodyPr/>
          <a:lstStyle/>
          <a:p>
            <a:fld id="{71CCDDEE-CC85-470D-88FC-1E1368767A4A}" type="slidenum">
              <a:rPr lang="en-CA" smtClean="0"/>
              <a:pPr/>
              <a:t>12</a:t>
            </a:fld>
            <a:endParaRPr lang="en-CA"/>
          </a:p>
        </p:txBody>
      </p:sp>
    </p:spTree>
    <p:extLst>
      <p:ext uri="{BB962C8B-B14F-4D97-AF65-F5344CB8AC3E}">
        <p14:creationId xmlns:p14="http://schemas.microsoft.com/office/powerpoint/2010/main" xmlns="" val="12937068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0"/>
              </a:spcAft>
            </a:pPr>
            <a:r>
              <a:rPr lang="en-CA" b="1" dirty="0">
                <a:ea typeface="Calibri"/>
                <a:cs typeface="Times New Roman"/>
              </a:rPr>
              <a:t>Slide 13</a:t>
            </a:r>
            <a:endParaRPr lang="en-CA" dirty="0">
              <a:ea typeface="Calibri"/>
              <a:cs typeface="Times New Roman"/>
            </a:endParaRPr>
          </a:p>
          <a:p>
            <a:r>
              <a:rPr lang="en-CA" dirty="0">
                <a:ea typeface="Calibri"/>
                <a:cs typeface="Times New Roman"/>
              </a:rPr>
              <a:t>This element of the tool allows us to prescribe some key calculations, summaries and a report format, that will produce a pdf report giving a user a set of information about the imported shapefile as it relates to the dashboard value. After importing the shapefile, the user then simply presses ‘execute report’ and the pdf report is produced. </a:t>
            </a:r>
            <a:endParaRPr lang="en-CA" dirty="0"/>
          </a:p>
        </p:txBody>
      </p:sp>
      <p:sp>
        <p:nvSpPr>
          <p:cNvPr id="4" name="Slide Number Placeholder 3"/>
          <p:cNvSpPr>
            <a:spLocks noGrp="1"/>
          </p:cNvSpPr>
          <p:nvPr>
            <p:ph type="sldNum" sz="quarter" idx="10"/>
          </p:nvPr>
        </p:nvSpPr>
        <p:spPr/>
        <p:txBody>
          <a:bodyPr/>
          <a:lstStyle/>
          <a:p>
            <a:fld id="{71CCDDEE-CC85-470D-88FC-1E1368767A4A}" type="slidenum">
              <a:rPr lang="en-CA" smtClean="0"/>
              <a:pPr/>
              <a:t>13</a:t>
            </a:fld>
            <a:endParaRPr lang="en-CA"/>
          </a:p>
        </p:txBody>
      </p:sp>
    </p:spTree>
    <p:extLst>
      <p:ext uri="{BB962C8B-B14F-4D97-AF65-F5344CB8AC3E}">
        <p14:creationId xmlns:p14="http://schemas.microsoft.com/office/powerpoint/2010/main" xmlns="" val="12898469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0"/>
              </a:spcAft>
            </a:pPr>
            <a:r>
              <a:rPr lang="en-CA" b="1" dirty="0">
                <a:ea typeface="Calibri"/>
                <a:cs typeface="Times New Roman"/>
              </a:rPr>
              <a:t>Slide 14</a:t>
            </a:r>
            <a:endParaRPr lang="en-CA" dirty="0">
              <a:ea typeface="Calibri"/>
              <a:cs typeface="Times New Roman"/>
            </a:endParaRPr>
          </a:p>
          <a:p>
            <a:pPr>
              <a:lnSpc>
                <a:spcPct val="115000"/>
              </a:lnSpc>
              <a:spcAft>
                <a:spcPts val="0"/>
              </a:spcAft>
            </a:pPr>
            <a:r>
              <a:rPr lang="en-CA" dirty="0">
                <a:ea typeface="Calibri"/>
                <a:cs typeface="Times New Roman"/>
              </a:rPr>
              <a:t>And this pdf shows up on the user’s screen…</a:t>
            </a:r>
          </a:p>
        </p:txBody>
      </p:sp>
      <p:sp>
        <p:nvSpPr>
          <p:cNvPr id="4" name="Slide Number Placeholder 3"/>
          <p:cNvSpPr>
            <a:spLocks noGrp="1"/>
          </p:cNvSpPr>
          <p:nvPr>
            <p:ph type="sldNum" sz="quarter" idx="10"/>
          </p:nvPr>
        </p:nvSpPr>
        <p:spPr/>
        <p:txBody>
          <a:bodyPr/>
          <a:lstStyle/>
          <a:p>
            <a:fld id="{71CCDDEE-CC85-470D-88FC-1E1368767A4A}" type="slidenum">
              <a:rPr lang="en-CA" smtClean="0"/>
              <a:pPr/>
              <a:t>14</a:t>
            </a:fld>
            <a:endParaRPr lang="en-CA"/>
          </a:p>
        </p:txBody>
      </p:sp>
    </p:spTree>
    <p:extLst>
      <p:ext uri="{BB962C8B-B14F-4D97-AF65-F5344CB8AC3E}">
        <p14:creationId xmlns:p14="http://schemas.microsoft.com/office/powerpoint/2010/main" xmlns="" val="29527943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0"/>
              </a:spcAft>
            </a:pPr>
            <a:r>
              <a:rPr lang="en-CA" b="1" dirty="0">
                <a:ea typeface="Calibri"/>
                <a:cs typeface="Times New Roman"/>
              </a:rPr>
              <a:t>Slide 15</a:t>
            </a:r>
            <a:endParaRPr lang="en-CA" dirty="0">
              <a:ea typeface="Calibri"/>
              <a:cs typeface="Times New Roman"/>
            </a:endParaRPr>
          </a:p>
          <a:p>
            <a:pPr>
              <a:lnSpc>
                <a:spcPct val="115000"/>
              </a:lnSpc>
              <a:spcAft>
                <a:spcPts val="0"/>
              </a:spcAft>
            </a:pPr>
            <a:r>
              <a:rPr lang="en-CA" dirty="0">
                <a:ea typeface="Calibri"/>
                <a:cs typeface="Times New Roman"/>
              </a:rPr>
              <a:t>The subject report can contain whatever information we think should be considered in a given decision. In this case, this information has been used by the ministry and the proponent’s agents to develop a mitigation plan for the project. The generation of this report likely saved the project </a:t>
            </a:r>
            <a:r>
              <a:rPr lang="en-CA" dirty="0" smtClean="0">
                <a:ea typeface="Calibri"/>
                <a:cs typeface="Times New Roman"/>
              </a:rPr>
              <a:t>thousands </a:t>
            </a:r>
            <a:r>
              <a:rPr lang="en-CA" dirty="0">
                <a:ea typeface="Calibri"/>
                <a:cs typeface="Times New Roman"/>
              </a:rPr>
              <a:t>of dollars and weeks of time.</a:t>
            </a:r>
          </a:p>
        </p:txBody>
      </p:sp>
      <p:sp>
        <p:nvSpPr>
          <p:cNvPr id="4" name="Slide Number Placeholder 3"/>
          <p:cNvSpPr>
            <a:spLocks noGrp="1"/>
          </p:cNvSpPr>
          <p:nvPr>
            <p:ph type="sldNum" sz="quarter" idx="10"/>
          </p:nvPr>
        </p:nvSpPr>
        <p:spPr/>
        <p:txBody>
          <a:bodyPr/>
          <a:lstStyle/>
          <a:p>
            <a:fld id="{71CCDDEE-CC85-470D-88FC-1E1368767A4A}" type="slidenum">
              <a:rPr lang="en-CA" smtClean="0"/>
              <a:pPr/>
              <a:t>15</a:t>
            </a:fld>
            <a:endParaRPr lang="en-CA"/>
          </a:p>
        </p:txBody>
      </p:sp>
    </p:spTree>
    <p:extLst>
      <p:ext uri="{BB962C8B-B14F-4D97-AF65-F5344CB8AC3E}">
        <p14:creationId xmlns:p14="http://schemas.microsoft.com/office/powerpoint/2010/main" xmlns="" val="41596683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0"/>
              </a:spcAft>
            </a:pPr>
            <a:r>
              <a:rPr lang="en-CA" b="1" dirty="0">
                <a:ea typeface="Calibri"/>
                <a:cs typeface="Times New Roman"/>
              </a:rPr>
              <a:t>Slide 16</a:t>
            </a:r>
            <a:endParaRPr lang="en-CA" dirty="0">
              <a:ea typeface="Calibri"/>
              <a:cs typeface="Times New Roman"/>
            </a:endParaRPr>
          </a:p>
          <a:p>
            <a:pPr>
              <a:lnSpc>
                <a:spcPct val="115000"/>
              </a:lnSpc>
              <a:spcAft>
                <a:spcPts val="0"/>
              </a:spcAft>
            </a:pPr>
            <a:r>
              <a:rPr lang="en-CA" dirty="0">
                <a:ea typeface="Calibri"/>
                <a:cs typeface="Times New Roman"/>
              </a:rPr>
              <a:t>This table is an analysis developed through the tool that summarizes the impacts of the pipeline against a habitat quality and quantity index for spotted owls at various scales, including historic and future trends. This unique type of summary, that gives a decision maker some important context to support their decision, is produced relatively easily using this tool and will be included in the pdf report produced.</a:t>
            </a:r>
          </a:p>
        </p:txBody>
      </p:sp>
      <p:sp>
        <p:nvSpPr>
          <p:cNvPr id="4" name="Slide Number Placeholder 3"/>
          <p:cNvSpPr>
            <a:spLocks noGrp="1"/>
          </p:cNvSpPr>
          <p:nvPr>
            <p:ph type="sldNum" sz="quarter" idx="10"/>
          </p:nvPr>
        </p:nvSpPr>
        <p:spPr/>
        <p:txBody>
          <a:bodyPr/>
          <a:lstStyle/>
          <a:p>
            <a:fld id="{71CCDDEE-CC85-470D-88FC-1E1368767A4A}" type="slidenum">
              <a:rPr lang="en-CA" smtClean="0"/>
              <a:pPr/>
              <a:t>16</a:t>
            </a:fld>
            <a:endParaRPr lang="en-CA"/>
          </a:p>
        </p:txBody>
      </p:sp>
    </p:spTree>
    <p:extLst>
      <p:ext uri="{BB962C8B-B14F-4D97-AF65-F5344CB8AC3E}">
        <p14:creationId xmlns:p14="http://schemas.microsoft.com/office/powerpoint/2010/main" xmlns="" val="40800807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b="1" dirty="0" smtClean="0">
                <a:ea typeface="Calibri"/>
                <a:cs typeface="Times New Roman"/>
              </a:rPr>
              <a:t>Slide 17</a:t>
            </a:r>
            <a:endParaRPr lang="en-CA" dirty="0" smtClean="0">
              <a:ea typeface="Calibri"/>
              <a:cs typeface="Times New Roman"/>
            </a:endParaRPr>
          </a:p>
          <a:p>
            <a:r>
              <a:rPr kumimoji="0" lang="en-CA" sz="1200" b="0" i="0" u="none" strike="noStrike" kern="1200" cap="none" spc="0" normalizeH="0" baseline="0" noProof="0" dirty="0" smtClean="0">
                <a:ln>
                  <a:noFill/>
                </a:ln>
                <a:solidFill>
                  <a:prstClr val="black"/>
                </a:solidFill>
                <a:effectLst/>
                <a:uLnTx/>
                <a:uFillTx/>
                <a:latin typeface="+mn-lt"/>
                <a:ea typeface="Calibri"/>
                <a:cs typeface="Times New Roman"/>
              </a:rPr>
              <a:t>We can also use the tool to start identifying where we want a proponent to invest mitigation efforts. This is an output in the tool summarizing spotted owl habitat quality and quantity index by landscape unit. The far left graph represents the current status of each unit (not all of the units are shown here); the graph to the right of it are the predicted changes to the index over the next twenty years (almost all of them are positive). Essentially the objective for the owl is to make the colours darker on the map. This information could be used to let a proponent know where best to do some habitat enhancement work.</a:t>
            </a:r>
            <a:endParaRPr lang="en-CA" dirty="0"/>
          </a:p>
        </p:txBody>
      </p:sp>
      <p:sp>
        <p:nvSpPr>
          <p:cNvPr id="4" name="Slide Number Placeholder 3"/>
          <p:cNvSpPr>
            <a:spLocks noGrp="1"/>
          </p:cNvSpPr>
          <p:nvPr>
            <p:ph type="sldNum" sz="quarter" idx="10"/>
          </p:nvPr>
        </p:nvSpPr>
        <p:spPr/>
        <p:txBody>
          <a:bodyPr/>
          <a:lstStyle/>
          <a:p>
            <a:fld id="{71CCDDEE-CC85-470D-88FC-1E1368767A4A}" type="slidenum">
              <a:rPr lang="en-CA" smtClean="0"/>
              <a:pPr/>
              <a:t>17</a:t>
            </a:fld>
            <a:endParaRPr lang="en-CA"/>
          </a:p>
        </p:txBody>
      </p:sp>
    </p:spTree>
    <p:extLst>
      <p:ext uri="{BB962C8B-B14F-4D97-AF65-F5344CB8AC3E}">
        <p14:creationId xmlns:p14="http://schemas.microsoft.com/office/powerpoint/2010/main" xmlns="" val="25303862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ln/>
        </p:spPr>
        <p:txBody>
          <a:bodyPr/>
          <a:lstStyle/>
          <a:p>
            <a:pPr>
              <a:lnSpc>
                <a:spcPct val="115000"/>
              </a:lnSpc>
              <a:spcAft>
                <a:spcPts val="0"/>
              </a:spcAft>
            </a:pPr>
            <a:r>
              <a:rPr lang="en-CA" b="1" dirty="0">
                <a:ea typeface="Calibri"/>
                <a:cs typeface="Times New Roman"/>
              </a:rPr>
              <a:t>Slide </a:t>
            </a:r>
            <a:r>
              <a:rPr lang="en-CA" b="1" dirty="0" smtClean="0">
                <a:ea typeface="Calibri"/>
                <a:cs typeface="Times New Roman"/>
              </a:rPr>
              <a:t>18</a:t>
            </a:r>
            <a:endParaRPr lang="en-CA" dirty="0">
              <a:ea typeface="Calibri"/>
              <a:cs typeface="Times New Roman"/>
            </a:endParaRPr>
          </a:p>
          <a:p>
            <a:pPr>
              <a:lnSpc>
                <a:spcPct val="115000"/>
              </a:lnSpc>
              <a:spcAft>
                <a:spcPts val="0"/>
              </a:spcAft>
            </a:pPr>
            <a:r>
              <a:rPr lang="en-CA" dirty="0">
                <a:ea typeface="Calibri"/>
                <a:cs typeface="Times New Roman"/>
              </a:rPr>
              <a:t>We are starting to explore the use of the tool to support a couple of tactical initiatives in the region. First of all, it </a:t>
            </a:r>
            <a:r>
              <a:rPr lang="en-US" dirty="0">
                <a:ea typeface="Calibri"/>
                <a:cs typeface="Times New Roman"/>
              </a:rPr>
              <a:t>looks to be a good portal to support the integration of monitoring &amp; assessment initiatives. The orange ovals here represent aquatic or </a:t>
            </a:r>
            <a:r>
              <a:rPr lang="en-US" dirty="0" smtClean="0">
                <a:ea typeface="Calibri"/>
                <a:cs typeface="Times New Roman"/>
              </a:rPr>
              <a:t>watershed-based </a:t>
            </a:r>
            <a:r>
              <a:rPr lang="en-US" dirty="0">
                <a:ea typeface="Calibri"/>
                <a:cs typeface="Times New Roman"/>
              </a:rPr>
              <a:t>data collected across the sector and </a:t>
            </a:r>
            <a:r>
              <a:rPr lang="en-US" dirty="0" smtClean="0">
                <a:ea typeface="Calibri"/>
                <a:cs typeface="Times New Roman"/>
              </a:rPr>
              <a:t>the other </a:t>
            </a:r>
            <a:r>
              <a:rPr lang="en-US" dirty="0" err="1">
                <a:ea typeface="Calibri"/>
                <a:cs typeface="Times New Roman"/>
              </a:rPr>
              <a:t>coloured</a:t>
            </a:r>
            <a:r>
              <a:rPr lang="en-US" dirty="0">
                <a:ea typeface="Calibri"/>
                <a:cs typeface="Times New Roman"/>
              </a:rPr>
              <a:t> ovals are the values that government manages within watersheds. Figuring out how to integrate these data sources to inform one another is </a:t>
            </a:r>
            <a:r>
              <a:rPr lang="en-US" dirty="0" err="1">
                <a:ea typeface="Calibri"/>
                <a:cs typeface="Times New Roman"/>
              </a:rPr>
              <a:t>ofcourse</a:t>
            </a:r>
            <a:r>
              <a:rPr lang="en-US" dirty="0">
                <a:ea typeface="Calibri"/>
                <a:cs typeface="Times New Roman"/>
              </a:rPr>
              <a:t> no easy task.</a:t>
            </a:r>
            <a:endParaRPr lang="en-CA" dirty="0">
              <a:ea typeface="Calibri"/>
              <a:cs typeface="Times New Roman"/>
            </a:endParaRPr>
          </a:p>
        </p:txBody>
      </p:sp>
      <p:sp>
        <p:nvSpPr>
          <p:cNvPr id="91140" name="Slide Number Placeholder 3"/>
          <p:cNvSpPr>
            <a:spLocks noGrp="1"/>
          </p:cNvSpPr>
          <p:nvPr>
            <p:ph type="sldNum" sz="quarter" idx="5"/>
          </p:nvPr>
        </p:nvSpPr>
        <p:spPr>
          <a:noFill/>
        </p:spPr>
        <p:txBody>
          <a:bodyPr/>
          <a:lstStyle/>
          <a:p>
            <a:fld id="{0A7A4811-5735-4A0A-B38C-E8D575D31F07}" type="slidenum">
              <a:rPr lang="en-CA" smtClean="0">
                <a:solidFill>
                  <a:prstClr val="black"/>
                </a:solidFill>
              </a:rPr>
              <a:pPr/>
              <a:t>18</a:t>
            </a:fld>
            <a:endParaRPr lang="en-CA" smtClean="0">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0"/>
              </a:spcAft>
            </a:pPr>
            <a:r>
              <a:rPr lang="en-CA" b="1" dirty="0">
                <a:ea typeface="Calibri"/>
                <a:cs typeface="Times New Roman"/>
              </a:rPr>
              <a:t>Slide </a:t>
            </a:r>
            <a:r>
              <a:rPr lang="en-CA" b="1" dirty="0" smtClean="0">
                <a:ea typeface="Calibri"/>
                <a:cs typeface="Times New Roman"/>
              </a:rPr>
              <a:t>19</a:t>
            </a:r>
            <a:endParaRPr lang="en-CA" dirty="0">
              <a:ea typeface="Calibri"/>
              <a:cs typeface="Times New Roman"/>
            </a:endParaRPr>
          </a:p>
          <a:p>
            <a:pPr>
              <a:lnSpc>
                <a:spcPct val="115000"/>
              </a:lnSpc>
              <a:spcAft>
                <a:spcPts val="0"/>
              </a:spcAft>
            </a:pPr>
            <a:r>
              <a:rPr lang="en-US" dirty="0">
                <a:ea typeface="Calibri"/>
                <a:cs typeface="Times New Roman"/>
              </a:rPr>
              <a:t>As we develop the tool, we </a:t>
            </a:r>
            <a:r>
              <a:rPr lang="en-US" dirty="0" smtClean="0">
                <a:ea typeface="Calibri"/>
                <a:cs typeface="Times New Roman"/>
              </a:rPr>
              <a:t>will be able to include more </a:t>
            </a:r>
            <a:r>
              <a:rPr lang="en-US" dirty="0">
                <a:ea typeface="Calibri"/>
                <a:cs typeface="Times New Roman"/>
              </a:rPr>
              <a:t>of these monitoring data or live-links to these data in our region so they are co-located onto a single web-map. For instance: these maps are individual and combined outputs for the cumulative effects assessment of aquatic ecosystems or watershed conditions. As you may be aware, the assessment protocol includes indicators like road density, riparian disturbance and peak flow index. Essentially the darker </a:t>
            </a:r>
            <a:r>
              <a:rPr lang="en-US" dirty="0" err="1">
                <a:ea typeface="Calibri"/>
                <a:cs typeface="Times New Roman"/>
              </a:rPr>
              <a:t>colours</a:t>
            </a:r>
            <a:r>
              <a:rPr lang="en-US" dirty="0">
                <a:ea typeface="Calibri"/>
                <a:cs typeface="Times New Roman"/>
              </a:rPr>
              <a:t> represent watersheds predicted to be at higher risk of having poor aquatic ecosystem conditions. </a:t>
            </a:r>
            <a:r>
              <a:rPr lang="en-US" dirty="0" smtClean="0">
                <a:ea typeface="Calibri"/>
                <a:cs typeface="Times New Roman"/>
              </a:rPr>
              <a:t>We </a:t>
            </a:r>
            <a:r>
              <a:rPr lang="en-US" dirty="0">
                <a:ea typeface="Calibri"/>
                <a:cs typeface="Times New Roman"/>
              </a:rPr>
              <a:t>are working with this tool to integrate other monitoring data such as FREP results on riparian and channel conditions, hydrometrics, water quality and fish inventories. The user can then start integrating the information from these different sources to take a strategic and transparent approach to re-evaluating actual risks, fill knowledge gaps over time and inform potential management responses. </a:t>
            </a:r>
            <a:endParaRPr lang="en-CA" dirty="0">
              <a:ea typeface="Calibri"/>
              <a:cs typeface="Times New Roman"/>
            </a:endParaRPr>
          </a:p>
        </p:txBody>
      </p:sp>
      <p:sp>
        <p:nvSpPr>
          <p:cNvPr id="4" name="Slide Number Placeholder 3"/>
          <p:cNvSpPr>
            <a:spLocks noGrp="1"/>
          </p:cNvSpPr>
          <p:nvPr>
            <p:ph type="sldNum" sz="quarter" idx="10"/>
          </p:nvPr>
        </p:nvSpPr>
        <p:spPr/>
        <p:txBody>
          <a:bodyPr/>
          <a:lstStyle/>
          <a:p>
            <a:fld id="{71CCDDEE-CC85-470D-88FC-1E1368767A4A}" type="slidenum">
              <a:rPr lang="en-CA" smtClean="0"/>
              <a:pPr/>
              <a:t>19</a:t>
            </a:fld>
            <a:endParaRPr lang="en-CA"/>
          </a:p>
        </p:txBody>
      </p:sp>
    </p:spTree>
    <p:extLst>
      <p:ext uri="{BB962C8B-B14F-4D97-AF65-F5344CB8AC3E}">
        <p14:creationId xmlns:p14="http://schemas.microsoft.com/office/powerpoint/2010/main" xmlns="" val="16739109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15000"/>
              </a:lnSpc>
              <a:spcAft>
                <a:spcPts val="0"/>
              </a:spcAft>
            </a:pPr>
            <a:r>
              <a:rPr lang="en-CA" b="1" dirty="0">
                <a:ea typeface="Calibri"/>
                <a:cs typeface="Times New Roman"/>
              </a:rPr>
              <a:t>Slide 2</a:t>
            </a:r>
            <a:endParaRPr lang="en-CA" dirty="0">
              <a:ea typeface="Calibri"/>
              <a:cs typeface="Times New Roman"/>
            </a:endParaRPr>
          </a:p>
          <a:p>
            <a:pPr>
              <a:lnSpc>
                <a:spcPct val="115000"/>
              </a:lnSpc>
              <a:spcAft>
                <a:spcPts val="0"/>
              </a:spcAft>
            </a:pPr>
            <a:r>
              <a:rPr lang="en-CA" dirty="0">
                <a:ea typeface="Calibri"/>
                <a:cs typeface="Times New Roman"/>
              </a:rPr>
              <a:t>One way to define the business of natural resource management is as a continuous improvement cycle. </a:t>
            </a:r>
          </a:p>
          <a:p>
            <a:pPr>
              <a:lnSpc>
                <a:spcPct val="115000"/>
              </a:lnSpc>
              <a:spcAft>
                <a:spcPts val="0"/>
              </a:spcAft>
            </a:pPr>
            <a:r>
              <a:rPr lang="en-CA" dirty="0">
                <a:ea typeface="Calibri"/>
                <a:cs typeface="Times New Roman"/>
              </a:rPr>
              <a:t>We implicitly or explicitly set objectives for different economic, social and environmental values through regulations and policy, land-use plans, and operational management objectives.</a:t>
            </a:r>
          </a:p>
          <a:p>
            <a:pPr>
              <a:lnSpc>
                <a:spcPct val="115000"/>
              </a:lnSpc>
              <a:spcAft>
                <a:spcPts val="0"/>
              </a:spcAft>
            </a:pPr>
            <a:r>
              <a:rPr lang="en-CA" dirty="0">
                <a:ea typeface="Calibri"/>
                <a:cs typeface="Times New Roman"/>
              </a:rPr>
              <a:t>We assess how well we’re meeting those objectives through inventory and monitoring initiatives, and </a:t>
            </a:r>
          </a:p>
          <a:p>
            <a:pPr>
              <a:lnSpc>
                <a:spcPct val="115000"/>
              </a:lnSpc>
              <a:spcAft>
                <a:spcPts val="0"/>
              </a:spcAft>
            </a:pPr>
            <a:r>
              <a:rPr lang="en-CA" dirty="0">
                <a:ea typeface="Calibri"/>
                <a:cs typeface="Times New Roman"/>
              </a:rPr>
              <a:t>Government, industry and other partners take actions to directly manage those values.</a:t>
            </a:r>
          </a:p>
          <a:p>
            <a:pPr>
              <a:lnSpc>
                <a:spcPct val="115000"/>
              </a:lnSpc>
              <a:spcAft>
                <a:spcPts val="0"/>
              </a:spcAft>
            </a:pPr>
            <a:r>
              <a:rPr lang="en-CA" dirty="0">
                <a:ea typeface="Calibri"/>
                <a:cs typeface="Times New Roman"/>
              </a:rPr>
              <a:t>The SBOT tool is being designed to communicate the objectives and assessment outputs in order to provide information to government, industry and other stakeholders in the management of the resources.</a:t>
            </a:r>
          </a:p>
          <a:p>
            <a:pPr>
              <a:lnSpc>
                <a:spcPct val="115000"/>
              </a:lnSpc>
              <a:spcAft>
                <a:spcPts val="0"/>
              </a:spcAft>
            </a:pPr>
            <a:r>
              <a:rPr lang="en-CA" dirty="0">
                <a:ea typeface="Calibri"/>
                <a:cs typeface="Times New Roman"/>
              </a:rPr>
              <a:t>Today’s demo is using screenshots of the tool so you can see the layout and I’ll get into some examples of how we’re starting to apply it.</a:t>
            </a:r>
          </a:p>
          <a:p>
            <a:pPr>
              <a:lnSpc>
                <a:spcPct val="115000"/>
              </a:lnSpc>
              <a:spcAft>
                <a:spcPts val="0"/>
              </a:spcAft>
            </a:pPr>
            <a:r>
              <a:rPr lang="en-CA" dirty="0">
                <a:ea typeface="Calibri"/>
                <a:cs typeface="Times New Roman"/>
              </a:rPr>
              <a:t>While I’m demonstrating static screenshots of the tool, I’d like you to keep in mind that the user is able to interact with all of the elements in the dashboard, zoom-in, zoom-out, change layers etc.</a:t>
            </a:r>
          </a:p>
        </p:txBody>
      </p:sp>
      <p:sp>
        <p:nvSpPr>
          <p:cNvPr id="4" name="Slide Number Placeholder 3"/>
          <p:cNvSpPr>
            <a:spLocks noGrp="1"/>
          </p:cNvSpPr>
          <p:nvPr>
            <p:ph type="sldNum" sz="quarter" idx="10"/>
          </p:nvPr>
        </p:nvSpPr>
        <p:spPr/>
        <p:txBody>
          <a:bodyPr/>
          <a:lstStyle/>
          <a:p>
            <a:fld id="{006E1C1E-5200-4251-9EEB-75943C151357}" type="slidenum">
              <a:rPr lang="en-CA" smtClean="0">
                <a:solidFill>
                  <a:prstClr val="black"/>
                </a:solidFill>
              </a:rPr>
              <a:pPr/>
              <a:t>2</a:t>
            </a:fld>
            <a:endParaRPr lang="en-CA" dirty="0">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0"/>
              </a:spcAft>
            </a:pPr>
            <a:r>
              <a:rPr lang="en-CA" b="1" dirty="0">
                <a:ea typeface="Calibri"/>
                <a:cs typeface="Times New Roman"/>
              </a:rPr>
              <a:t>Slide </a:t>
            </a:r>
            <a:r>
              <a:rPr lang="en-CA" b="1" dirty="0" smtClean="0">
                <a:ea typeface="Calibri"/>
                <a:cs typeface="Times New Roman"/>
              </a:rPr>
              <a:t>20</a:t>
            </a:r>
            <a:endParaRPr lang="en-CA" dirty="0">
              <a:ea typeface="Calibri"/>
              <a:cs typeface="Times New Roman"/>
            </a:endParaRPr>
          </a:p>
          <a:p>
            <a:r>
              <a:rPr lang="en-CA" dirty="0">
                <a:ea typeface="Calibri"/>
                <a:cs typeface="Times New Roman"/>
              </a:rPr>
              <a:t>We also believe the tool forms the foundation for integrating and planning investments. A user will be able to pull together objectives and assessments for a variety of values like wildlife, forest carbon and timber supply in order to optimize the location of activities like </a:t>
            </a:r>
            <a:r>
              <a:rPr lang="en-CA" dirty="0" err="1">
                <a:ea typeface="Calibri"/>
                <a:cs typeface="Times New Roman"/>
              </a:rPr>
              <a:t>silviculture</a:t>
            </a:r>
            <a:r>
              <a:rPr lang="en-CA" dirty="0">
                <a:ea typeface="Calibri"/>
                <a:cs typeface="Times New Roman"/>
              </a:rPr>
              <a:t> practices, reforestation and road deactivation and then maximize benefits for multiple values. </a:t>
            </a:r>
            <a:r>
              <a:rPr lang="en-US" dirty="0">
                <a:ea typeface="Calibri"/>
                <a:cs typeface="Times New Roman"/>
              </a:rPr>
              <a:t>For example, </a:t>
            </a:r>
            <a:r>
              <a:rPr lang="en-US" dirty="0" smtClean="0">
                <a:ea typeface="Calibri"/>
                <a:cs typeface="Times New Roman"/>
              </a:rPr>
              <a:t>we</a:t>
            </a:r>
            <a:r>
              <a:rPr lang="en-US" baseline="0" dirty="0" smtClean="0">
                <a:ea typeface="Calibri"/>
                <a:cs typeface="Times New Roman"/>
              </a:rPr>
              <a:t>’l</a:t>
            </a:r>
            <a:r>
              <a:rPr lang="en-US" dirty="0" smtClean="0">
                <a:ea typeface="Calibri"/>
                <a:cs typeface="Times New Roman"/>
              </a:rPr>
              <a:t>l eventually</a:t>
            </a:r>
            <a:r>
              <a:rPr lang="en-US" baseline="0" dirty="0" smtClean="0">
                <a:ea typeface="Calibri"/>
                <a:cs typeface="Times New Roman"/>
              </a:rPr>
              <a:t> </a:t>
            </a:r>
            <a:r>
              <a:rPr lang="en-US" dirty="0" smtClean="0">
                <a:ea typeface="Calibri"/>
                <a:cs typeface="Times New Roman"/>
              </a:rPr>
              <a:t>be </a:t>
            </a:r>
            <a:r>
              <a:rPr lang="en-US" dirty="0">
                <a:ea typeface="Calibri"/>
                <a:cs typeface="Times New Roman"/>
              </a:rPr>
              <a:t>able to immediately calculate the specific benefits of a specific road deactivation for environmental values considered impacted by roads for a specific area, such as grizzly bears, elk and aquatic ecosystems and integrate that information with anticipated effects on timber supply and carbon sequestration so we can predict where can get our biggest bang for the buck.</a:t>
            </a:r>
            <a:endParaRPr lang="en-CA" dirty="0"/>
          </a:p>
        </p:txBody>
      </p:sp>
      <p:sp>
        <p:nvSpPr>
          <p:cNvPr id="4" name="Slide Number Placeholder 3"/>
          <p:cNvSpPr>
            <a:spLocks noGrp="1"/>
          </p:cNvSpPr>
          <p:nvPr>
            <p:ph type="sldNum" sz="quarter" idx="10"/>
          </p:nvPr>
        </p:nvSpPr>
        <p:spPr/>
        <p:txBody>
          <a:bodyPr/>
          <a:lstStyle/>
          <a:p>
            <a:fld id="{71CCDDEE-CC85-470D-88FC-1E1368767A4A}" type="slidenum">
              <a:rPr lang="en-CA" smtClean="0"/>
              <a:pPr/>
              <a:t>20</a:t>
            </a:fld>
            <a:endParaRPr lang="en-CA"/>
          </a:p>
        </p:txBody>
      </p:sp>
    </p:spTree>
    <p:extLst>
      <p:ext uri="{BB962C8B-B14F-4D97-AF65-F5344CB8AC3E}">
        <p14:creationId xmlns:p14="http://schemas.microsoft.com/office/powerpoint/2010/main" xmlns="" val="23360178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0"/>
              </a:spcAft>
            </a:pPr>
            <a:r>
              <a:rPr lang="en-CA" b="1" dirty="0">
                <a:ea typeface="Calibri"/>
                <a:cs typeface="Times New Roman"/>
              </a:rPr>
              <a:t>Slide </a:t>
            </a:r>
            <a:r>
              <a:rPr lang="en-CA" b="1" dirty="0" smtClean="0">
                <a:ea typeface="Calibri"/>
                <a:cs typeface="Times New Roman"/>
              </a:rPr>
              <a:t>21</a:t>
            </a:r>
            <a:endParaRPr lang="en-CA" dirty="0">
              <a:ea typeface="Calibri"/>
              <a:cs typeface="Times New Roman"/>
            </a:endParaRPr>
          </a:p>
          <a:p>
            <a:r>
              <a:rPr lang="en-CA" dirty="0" smtClean="0">
                <a:ea typeface="Calibri"/>
                <a:cs typeface="Times New Roman"/>
              </a:rPr>
              <a:t>Or we could</a:t>
            </a:r>
            <a:r>
              <a:rPr lang="en-CA" baseline="0" dirty="0" smtClean="0">
                <a:ea typeface="Calibri"/>
                <a:cs typeface="Times New Roman"/>
              </a:rPr>
              <a:t> efficiently evaluate the benefits of stand-thinning for a number of different values and prioritize the best locations to invest in this activity.</a:t>
            </a:r>
            <a:endParaRPr lang="en-CA" dirty="0"/>
          </a:p>
        </p:txBody>
      </p:sp>
      <p:sp>
        <p:nvSpPr>
          <p:cNvPr id="4" name="Slide Number Placeholder 3"/>
          <p:cNvSpPr>
            <a:spLocks noGrp="1"/>
          </p:cNvSpPr>
          <p:nvPr>
            <p:ph type="sldNum" sz="quarter" idx="10"/>
          </p:nvPr>
        </p:nvSpPr>
        <p:spPr/>
        <p:txBody>
          <a:bodyPr/>
          <a:lstStyle/>
          <a:p>
            <a:fld id="{71CCDDEE-CC85-470D-88FC-1E1368767A4A}" type="slidenum">
              <a:rPr lang="en-CA" smtClean="0"/>
              <a:pPr/>
              <a:t>21</a:t>
            </a:fld>
            <a:endParaRPr lang="en-CA"/>
          </a:p>
        </p:txBody>
      </p:sp>
    </p:spTree>
    <p:extLst>
      <p:ext uri="{BB962C8B-B14F-4D97-AF65-F5344CB8AC3E}">
        <p14:creationId xmlns:p14="http://schemas.microsoft.com/office/powerpoint/2010/main" xmlns="" val="23360178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0"/>
              </a:spcAft>
            </a:pPr>
            <a:r>
              <a:rPr lang="en-CA" b="1" dirty="0">
                <a:ea typeface="Calibri"/>
                <a:cs typeface="Times New Roman"/>
              </a:rPr>
              <a:t>Slide </a:t>
            </a:r>
            <a:r>
              <a:rPr lang="en-CA" b="1" dirty="0" smtClean="0">
                <a:ea typeface="Calibri"/>
                <a:cs typeface="Times New Roman"/>
              </a:rPr>
              <a:t>22</a:t>
            </a:r>
            <a:endParaRPr lang="en-CA" dirty="0">
              <a:ea typeface="Calibri"/>
              <a:cs typeface="Times New Roman"/>
            </a:endParaRPr>
          </a:p>
          <a:p>
            <a:pPr>
              <a:lnSpc>
                <a:spcPct val="115000"/>
              </a:lnSpc>
              <a:spcAft>
                <a:spcPts val="0"/>
              </a:spcAft>
            </a:pPr>
            <a:r>
              <a:rPr lang="en-CA" dirty="0">
                <a:ea typeface="Calibri"/>
                <a:cs typeface="Times New Roman"/>
              </a:rPr>
              <a:t>Finally, we are just beginning to explore the use of the tool in some strategic initiatives. </a:t>
            </a:r>
            <a:r>
              <a:rPr lang="en-CA" dirty="0" smtClean="0">
                <a:ea typeface="Calibri"/>
                <a:cs typeface="Times New Roman"/>
              </a:rPr>
              <a:t>The </a:t>
            </a:r>
            <a:r>
              <a:rPr lang="en-CA" dirty="0">
                <a:ea typeface="Calibri"/>
                <a:cs typeface="Times New Roman"/>
              </a:rPr>
              <a:t>user will be able to run different scenarios and instantly get outputs for a variety of values in a single area. We can then  manipulate the inputs to investigate an optimized approach to manage for all of these values, to overlap any constraints as much as possible and find the best balance between competing objectives</a:t>
            </a:r>
            <a:r>
              <a:rPr lang="en-CA" dirty="0" smtClean="0">
                <a:ea typeface="Calibri"/>
                <a:cs typeface="Times New Roman"/>
              </a:rPr>
              <a:t>. </a:t>
            </a:r>
            <a:r>
              <a:rPr lang="en-CA" baseline="0" dirty="0" smtClean="0">
                <a:ea typeface="+mn-ea"/>
                <a:cs typeface="+mn-cs"/>
              </a:rPr>
              <a:t>Bottom line: the tool offers instantaneous feedback from a number of different resource use and impact scenarios at multiple scales. We think this presents a potential opportunity to really clarify the what we want in terms of forest, land &amp; water objectives while fully considering a number of values at once.  </a:t>
            </a:r>
            <a:endParaRPr lang="en-CA" dirty="0">
              <a:ea typeface="Calibri"/>
              <a:cs typeface="Times New Roman"/>
            </a:endParaRPr>
          </a:p>
        </p:txBody>
      </p:sp>
      <p:sp>
        <p:nvSpPr>
          <p:cNvPr id="4" name="Slide Number Placeholder 3"/>
          <p:cNvSpPr>
            <a:spLocks noGrp="1"/>
          </p:cNvSpPr>
          <p:nvPr>
            <p:ph type="sldNum" sz="quarter" idx="10"/>
          </p:nvPr>
        </p:nvSpPr>
        <p:spPr/>
        <p:txBody>
          <a:bodyPr/>
          <a:lstStyle/>
          <a:p>
            <a:fld id="{71CCDDEE-CC85-470D-88FC-1E1368767A4A}" type="slidenum">
              <a:rPr lang="en-CA" smtClean="0"/>
              <a:pPr/>
              <a:t>22</a:t>
            </a:fld>
            <a:endParaRPr lang="en-CA"/>
          </a:p>
        </p:txBody>
      </p:sp>
    </p:spTree>
    <p:extLst>
      <p:ext uri="{BB962C8B-B14F-4D97-AF65-F5344CB8AC3E}">
        <p14:creationId xmlns:p14="http://schemas.microsoft.com/office/powerpoint/2010/main" xmlns="" val="2271634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0"/>
              </a:spcAft>
            </a:pPr>
            <a:r>
              <a:rPr lang="en-CA" b="1" dirty="0">
                <a:ea typeface="Calibri"/>
                <a:cs typeface="Times New Roman"/>
              </a:rPr>
              <a:t>Slide </a:t>
            </a:r>
            <a:r>
              <a:rPr lang="en-CA" b="1" dirty="0" smtClean="0">
                <a:ea typeface="Calibri"/>
                <a:cs typeface="Times New Roman"/>
              </a:rPr>
              <a:t>25</a:t>
            </a:r>
            <a:endParaRPr lang="en-CA" dirty="0">
              <a:ea typeface="Calibri"/>
              <a:cs typeface="Times New Roman"/>
            </a:endParaRPr>
          </a:p>
          <a:p>
            <a:pPr>
              <a:lnSpc>
                <a:spcPct val="115000"/>
              </a:lnSpc>
              <a:spcAft>
                <a:spcPts val="0"/>
              </a:spcAft>
            </a:pPr>
            <a:r>
              <a:rPr lang="en-CA" dirty="0">
                <a:ea typeface="Calibri"/>
                <a:cs typeface="Times New Roman"/>
              </a:rPr>
              <a:t>The tool looks to have genuine potential to support a number of emergent and current initiatives such as:</a:t>
            </a:r>
          </a:p>
          <a:p>
            <a:pPr marL="742950" lvl="1" indent="-285750">
              <a:lnSpc>
                <a:spcPct val="115000"/>
              </a:lnSpc>
              <a:spcAft>
                <a:spcPts val="0"/>
              </a:spcAft>
              <a:buFont typeface="Courier New"/>
              <a:buChar char="o"/>
              <a:tabLst>
                <a:tab pos="270510" algn="l"/>
              </a:tabLst>
            </a:pPr>
            <a:r>
              <a:rPr lang="en-CA" dirty="0" smtClean="0">
                <a:ea typeface="Calibri"/>
                <a:cs typeface="Times New Roman"/>
              </a:rPr>
              <a:t>Environmental mitigation,</a:t>
            </a:r>
          </a:p>
          <a:p>
            <a:pPr marL="742950" lvl="1" indent="-285750">
              <a:lnSpc>
                <a:spcPct val="115000"/>
              </a:lnSpc>
              <a:spcAft>
                <a:spcPts val="0"/>
              </a:spcAft>
              <a:buFont typeface="Courier New"/>
              <a:buChar char="o"/>
              <a:tabLst>
                <a:tab pos="270510" algn="l"/>
              </a:tabLst>
            </a:pPr>
            <a:r>
              <a:rPr lang="en-CA" dirty="0" smtClean="0">
                <a:ea typeface="Calibri"/>
                <a:cs typeface="Times New Roman"/>
              </a:rPr>
              <a:t>Cumulative </a:t>
            </a:r>
            <a:r>
              <a:rPr lang="en-CA" dirty="0">
                <a:ea typeface="Calibri"/>
                <a:cs typeface="Times New Roman"/>
              </a:rPr>
              <a:t>effects assessment, reporting and stakeholder engagement,</a:t>
            </a:r>
          </a:p>
          <a:p>
            <a:pPr marL="742950" lvl="1" indent="-285750">
              <a:lnSpc>
                <a:spcPct val="115000"/>
              </a:lnSpc>
              <a:spcAft>
                <a:spcPts val="0"/>
              </a:spcAft>
              <a:buFont typeface="Courier New"/>
              <a:buChar char="o"/>
              <a:tabLst>
                <a:tab pos="270510" algn="l"/>
              </a:tabLst>
            </a:pPr>
            <a:r>
              <a:rPr lang="en-CA" dirty="0" smtClean="0">
                <a:ea typeface="Calibri"/>
                <a:cs typeface="Times New Roman"/>
              </a:rPr>
              <a:t>Integrated </a:t>
            </a:r>
            <a:r>
              <a:rPr lang="en-CA" dirty="0">
                <a:ea typeface="Calibri"/>
                <a:cs typeface="Times New Roman"/>
              </a:rPr>
              <a:t>monitoring &amp; assessment, and</a:t>
            </a:r>
          </a:p>
          <a:p>
            <a:pPr marL="742950" marR="0" lvl="1" indent="-285750" algn="l" defTabSz="914400" rtl="0" eaLnBrk="1" fontAlgn="auto" latinLnBrk="0" hangingPunct="1">
              <a:lnSpc>
                <a:spcPct val="115000"/>
              </a:lnSpc>
              <a:spcBef>
                <a:spcPts val="0"/>
              </a:spcBef>
              <a:spcAft>
                <a:spcPts val="0"/>
              </a:spcAft>
              <a:buClrTx/>
              <a:buSzTx/>
              <a:buFont typeface="Courier New"/>
              <a:buChar char="o"/>
              <a:tabLst>
                <a:tab pos="270510" algn="l"/>
              </a:tabLst>
              <a:defRPr/>
            </a:pPr>
            <a:r>
              <a:rPr lang="en-CA" dirty="0" smtClean="0">
                <a:ea typeface="Calibri"/>
                <a:cs typeface="Times New Roman"/>
              </a:rPr>
              <a:t>Integrated investment planning.</a:t>
            </a:r>
            <a:endParaRPr lang="en-CA" dirty="0">
              <a:ea typeface="Calibri"/>
              <a:cs typeface="Times New Roman"/>
            </a:endParaRPr>
          </a:p>
          <a:p>
            <a:pPr>
              <a:lnSpc>
                <a:spcPct val="115000"/>
              </a:lnSpc>
              <a:spcAft>
                <a:spcPts val="0"/>
              </a:spcAft>
            </a:pPr>
            <a:r>
              <a:rPr lang="en-CA" dirty="0">
                <a:ea typeface="Calibri"/>
                <a:cs typeface="Times New Roman"/>
              </a:rPr>
              <a:t>The region is keen to explore opportunities to partner with other branches, areas/regions to improve and accelerate the development of the tool.</a:t>
            </a:r>
          </a:p>
          <a:p>
            <a:pPr>
              <a:lnSpc>
                <a:spcPct val="115000"/>
              </a:lnSpc>
              <a:spcAft>
                <a:spcPts val="0"/>
              </a:spcAft>
            </a:pPr>
            <a:r>
              <a:rPr lang="en-CA" dirty="0">
                <a:ea typeface="Calibri"/>
                <a:cs typeface="Times New Roman"/>
              </a:rPr>
              <a:t>If you or your staff are interested in seeing a ‘live’ </a:t>
            </a:r>
          </a:p>
        </p:txBody>
      </p:sp>
      <p:sp>
        <p:nvSpPr>
          <p:cNvPr id="4" name="Slide Number Placeholder 3"/>
          <p:cNvSpPr>
            <a:spLocks noGrp="1"/>
          </p:cNvSpPr>
          <p:nvPr>
            <p:ph type="sldNum" sz="quarter" idx="10"/>
          </p:nvPr>
        </p:nvSpPr>
        <p:spPr/>
        <p:txBody>
          <a:bodyPr/>
          <a:lstStyle/>
          <a:p>
            <a:fld id="{71CCDDEE-CC85-470D-88FC-1E1368767A4A}" type="slidenum">
              <a:rPr lang="en-CA" smtClean="0"/>
              <a:pPr/>
              <a:t>23</a:t>
            </a:fld>
            <a:endParaRPr lang="en-CA"/>
          </a:p>
        </p:txBody>
      </p:sp>
    </p:spTree>
    <p:extLst>
      <p:ext uri="{BB962C8B-B14F-4D97-AF65-F5344CB8AC3E}">
        <p14:creationId xmlns:p14="http://schemas.microsoft.com/office/powerpoint/2010/main" xmlns="" val="23702742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0"/>
              </a:spcAft>
            </a:pPr>
            <a:r>
              <a:rPr lang="en-CA" b="1" dirty="0">
                <a:ea typeface="Calibri"/>
                <a:cs typeface="Times New Roman"/>
              </a:rPr>
              <a:t>Slide </a:t>
            </a:r>
            <a:r>
              <a:rPr lang="en-CA" b="1" dirty="0" smtClean="0">
                <a:ea typeface="Calibri"/>
                <a:cs typeface="Times New Roman"/>
              </a:rPr>
              <a:t>24</a:t>
            </a:r>
            <a:endParaRPr lang="en-CA" dirty="0">
              <a:ea typeface="Calibri"/>
              <a:cs typeface="Times New Roman"/>
            </a:endParaRPr>
          </a:p>
          <a:p>
            <a:r>
              <a:rPr lang="en-CA" dirty="0" smtClean="0"/>
              <a:t>Our</a:t>
            </a:r>
            <a:r>
              <a:rPr lang="en-CA" baseline="0" dirty="0" smtClean="0"/>
              <a:t> next steps this fiscal are to continue to build the tool focused on f</a:t>
            </a:r>
            <a:r>
              <a:rPr lang="en-CA" dirty="0" smtClean="0"/>
              <a:t>inalizing development of dashboards for approximately 9 values and continue</a:t>
            </a:r>
            <a:r>
              <a:rPr lang="en-CA" baseline="0" dirty="0" smtClean="0"/>
              <a:t> to apply the tool in the review of </a:t>
            </a:r>
            <a:r>
              <a:rPr lang="en-CA" dirty="0" smtClean="0"/>
              <a:t>major projects,</a:t>
            </a:r>
            <a:r>
              <a:rPr lang="en-CA" baseline="0" dirty="0" smtClean="0"/>
              <a:t> to i</a:t>
            </a:r>
            <a:r>
              <a:rPr lang="en-CA" dirty="0" smtClean="0"/>
              <a:t>nform inventory &amp; monitoring efforts</a:t>
            </a:r>
            <a:r>
              <a:rPr lang="en-CA" baseline="0" dirty="0" smtClean="0"/>
              <a:t> and e</a:t>
            </a:r>
            <a:r>
              <a:rPr lang="en-CA" dirty="0" smtClean="0"/>
              <a:t>xploring it’s use in strategic planning initiatives.</a:t>
            </a:r>
          </a:p>
          <a:p>
            <a:r>
              <a:rPr lang="en-CA" dirty="0" smtClean="0"/>
              <a:t>Next</a:t>
            </a:r>
            <a:r>
              <a:rPr lang="en-CA" baseline="0" dirty="0" smtClean="0"/>
              <a:t> year we plan to continue to d</a:t>
            </a:r>
            <a:r>
              <a:rPr lang="en-CA" dirty="0" smtClean="0">
                <a:solidFill>
                  <a:schemeClr val="tx1"/>
                </a:solidFill>
              </a:rPr>
              <a:t>evelop dashboards for an additional 6-8 values,</a:t>
            </a:r>
            <a:r>
              <a:rPr lang="en-CA" baseline="0" dirty="0" smtClean="0">
                <a:solidFill>
                  <a:schemeClr val="tx1"/>
                </a:solidFill>
              </a:rPr>
              <a:t> begin t</a:t>
            </a:r>
            <a:r>
              <a:rPr lang="en-CA" dirty="0" smtClean="0">
                <a:solidFill>
                  <a:schemeClr val="tx1"/>
                </a:solidFill>
              </a:rPr>
              <a:t>raining of regional decision-makers to use in review &amp; approval processes</a:t>
            </a:r>
            <a:r>
              <a:rPr lang="en-CA" baseline="0" dirty="0" smtClean="0">
                <a:solidFill>
                  <a:schemeClr val="tx1"/>
                </a:solidFill>
              </a:rPr>
              <a:t> and use the tool in the development of an </a:t>
            </a:r>
            <a:r>
              <a:rPr lang="en-CA" dirty="0" smtClean="0">
                <a:solidFill>
                  <a:schemeClr val="tx1"/>
                </a:solidFill>
              </a:rPr>
              <a:t>integrated investment plan.</a:t>
            </a:r>
          </a:p>
          <a:p>
            <a:r>
              <a:rPr lang="en-CA" dirty="0" smtClean="0"/>
              <a:t>Longer term we will d</a:t>
            </a:r>
            <a:r>
              <a:rPr lang="en-CA" dirty="0" smtClean="0">
                <a:solidFill>
                  <a:schemeClr val="tx1"/>
                </a:solidFill>
              </a:rPr>
              <a:t>evelop &amp; maintain dashboards for 25-30 values in the region</a:t>
            </a:r>
            <a:r>
              <a:rPr lang="en-CA" baseline="0" dirty="0" smtClean="0">
                <a:solidFill>
                  <a:schemeClr val="tx1"/>
                </a:solidFill>
              </a:rPr>
              <a:t> and explore opportunities to provide even </a:t>
            </a:r>
            <a:r>
              <a:rPr lang="en-CA" dirty="0" smtClean="0">
                <a:solidFill>
                  <a:schemeClr val="tx1"/>
                </a:solidFill>
              </a:rPr>
              <a:t>wider access to the</a:t>
            </a:r>
            <a:r>
              <a:rPr lang="en-CA" baseline="0" dirty="0" smtClean="0">
                <a:solidFill>
                  <a:schemeClr val="tx1"/>
                </a:solidFill>
              </a:rPr>
              <a:t> tool.</a:t>
            </a:r>
            <a:endParaRPr lang="en-CA" dirty="0">
              <a:ea typeface="Calibri"/>
              <a:cs typeface="Times New Roman"/>
            </a:endParaRPr>
          </a:p>
        </p:txBody>
      </p:sp>
      <p:sp>
        <p:nvSpPr>
          <p:cNvPr id="4" name="Slide Number Placeholder 3"/>
          <p:cNvSpPr>
            <a:spLocks noGrp="1"/>
          </p:cNvSpPr>
          <p:nvPr>
            <p:ph type="sldNum" sz="quarter" idx="10"/>
          </p:nvPr>
        </p:nvSpPr>
        <p:spPr/>
        <p:txBody>
          <a:bodyPr/>
          <a:lstStyle/>
          <a:p>
            <a:fld id="{71CCDDEE-CC85-470D-88FC-1E1368767A4A}" type="slidenum">
              <a:rPr lang="en-CA" smtClean="0"/>
              <a:pPr/>
              <a:t>24</a:t>
            </a:fld>
            <a:endParaRPr lang="en-CA"/>
          </a:p>
        </p:txBody>
      </p:sp>
    </p:spTree>
    <p:extLst>
      <p:ext uri="{BB962C8B-B14F-4D97-AF65-F5344CB8AC3E}">
        <p14:creationId xmlns:p14="http://schemas.microsoft.com/office/powerpoint/2010/main" xmlns="" val="75293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b="1" dirty="0" smtClean="0">
                <a:ea typeface="Calibri"/>
                <a:cs typeface="Times New Roman"/>
              </a:rPr>
              <a:t>Slide 26</a:t>
            </a:r>
            <a:endParaRPr lang="en-CA" dirty="0" smtClean="0">
              <a:ea typeface="Calibri"/>
              <a:cs typeface="Times New Roman"/>
            </a:endParaRPr>
          </a:p>
          <a:p>
            <a:pPr marL="0" marR="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latin typeface="+mn-lt"/>
                <a:ea typeface="+mn-ea"/>
                <a:cs typeface="+mn-cs"/>
              </a:rPr>
              <a:t>If you or your staff are interested in seeing a ‘live’ demonstration of the tool, our staff would be happy to oblige.</a:t>
            </a:r>
          </a:p>
          <a:p>
            <a:r>
              <a:rPr lang="en-CA" dirty="0" smtClean="0"/>
              <a:t>If</a:t>
            </a:r>
            <a:r>
              <a:rPr lang="en-CA" baseline="0" dirty="0" smtClean="0"/>
              <a:t> we have time, I’d be happy to field any questions you may have.</a:t>
            </a:r>
            <a:endParaRPr lang="en-CA" dirty="0"/>
          </a:p>
        </p:txBody>
      </p:sp>
      <p:sp>
        <p:nvSpPr>
          <p:cNvPr id="4" name="Slide Number Placeholder 3"/>
          <p:cNvSpPr>
            <a:spLocks noGrp="1"/>
          </p:cNvSpPr>
          <p:nvPr>
            <p:ph type="sldNum" sz="quarter" idx="10"/>
          </p:nvPr>
        </p:nvSpPr>
        <p:spPr/>
        <p:txBody>
          <a:bodyPr/>
          <a:lstStyle/>
          <a:p>
            <a:fld id="{71CCDDEE-CC85-470D-88FC-1E1368767A4A}" type="slidenum">
              <a:rPr lang="en-CA" smtClean="0"/>
              <a:pPr/>
              <a:t>25</a:t>
            </a:fld>
            <a:endParaRPr lang="en-CA"/>
          </a:p>
        </p:txBody>
      </p:sp>
    </p:spTree>
    <p:extLst>
      <p:ext uri="{BB962C8B-B14F-4D97-AF65-F5344CB8AC3E}">
        <p14:creationId xmlns:p14="http://schemas.microsoft.com/office/powerpoint/2010/main" xmlns="" val="16336890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0"/>
              </a:spcAft>
            </a:pPr>
            <a:r>
              <a:rPr lang="en-CA" b="1" dirty="0">
                <a:ea typeface="Calibri"/>
                <a:cs typeface="Times New Roman"/>
              </a:rPr>
              <a:t>Slide 3</a:t>
            </a:r>
            <a:endParaRPr lang="en-CA" dirty="0">
              <a:ea typeface="Calibri"/>
              <a:cs typeface="Times New Roman"/>
            </a:endParaRPr>
          </a:p>
          <a:p>
            <a:pPr>
              <a:lnSpc>
                <a:spcPct val="115000"/>
              </a:lnSpc>
              <a:spcAft>
                <a:spcPts val="0"/>
              </a:spcAft>
            </a:pPr>
            <a:r>
              <a:rPr lang="en-CA" dirty="0">
                <a:ea typeface="Calibri"/>
                <a:cs typeface="Times New Roman"/>
              </a:rPr>
              <a:t>I’m starting with the dashboard for the Marbled </a:t>
            </a:r>
            <a:r>
              <a:rPr lang="en-CA" dirty="0" err="1">
                <a:ea typeface="Calibri"/>
                <a:cs typeface="Times New Roman"/>
              </a:rPr>
              <a:t>Murrelet</a:t>
            </a:r>
            <a:r>
              <a:rPr lang="en-CA" dirty="0">
                <a:ea typeface="Calibri"/>
                <a:cs typeface="Times New Roman"/>
              </a:rPr>
              <a:t>. As you may know, </a:t>
            </a:r>
            <a:r>
              <a:rPr lang="en-CA" dirty="0" err="1">
                <a:ea typeface="Calibri"/>
                <a:cs typeface="Times New Roman"/>
              </a:rPr>
              <a:t>murrelets</a:t>
            </a:r>
            <a:r>
              <a:rPr lang="en-CA" dirty="0">
                <a:ea typeface="Calibri"/>
                <a:cs typeface="Times New Roman"/>
              </a:rPr>
              <a:t> are small seabirds that nest in coastal old growth forests in BC. </a:t>
            </a:r>
          </a:p>
          <a:p>
            <a:pPr>
              <a:lnSpc>
                <a:spcPct val="115000"/>
              </a:lnSpc>
              <a:spcAft>
                <a:spcPts val="0"/>
              </a:spcAft>
            </a:pPr>
            <a:r>
              <a:rPr lang="en-CA" dirty="0">
                <a:ea typeface="Calibri"/>
                <a:cs typeface="Times New Roman"/>
              </a:rPr>
              <a:t>For each value that we develop a dashboard for, we include an introductory panel describing the value, the specific objectives for that value and the source of those objectives; whether they be scientific advice to government, legal objectives or other. </a:t>
            </a:r>
          </a:p>
          <a:p>
            <a:pPr>
              <a:lnSpc>
                <a:spcPct val="115000"/>
              </a:lnSpc>
              <a:spcAft>
                <a:spcPts val="0"/>
              </a:spcAft>
            </a:pPr>
            <a:r>
              <a:rPr lang="en-CA" dirty="0">
                <a:ea typeface="Calibri"/>
                <a:cs typeface="Times New Roman"/>
              </a:rPr>
              <a:t>In some cases we may have multiple objectives for a single value and we are careful to be transparent about where the different objectives have originated and their respective limitations.</a:t>
            </a:r>
          </a:p>
          <a:p>
            <a:pPr>
              <a:lnSpc>
                <a:spcPct val="115000"/>
              </a:lnSpc>
              <a:spcAft>
                <a:spcPts val="0"/>
              </a:spcAft>
            </a:pPr>
            <a:r>
              <a:rPr lang="en-CA" dirty="0">
                <a:ea typeface="Calibri"/>
                <a:cs typeface="Times New Roman"/>
              </a:rPr>
              <a:t>As you can see in the bottom left of the slide, the species recovery strategy recommends that government retain 85% of the region’s 2002 suitable nesting habitat for </a:t>
            </a:r>
            <a:r>
              <a:rPr lang="en-CA" dirty="0" err="1">
                <a:ea typeface="Calibri"/>
                <a:cs typeface="Times New Roman"/>
              </a:rPr>
              <a:t>murrelets</a:t>
            </a:r>
            <a:r>
              <a:rPr lang="en-CA" dirty="0">
                <a:ea typeface="Calibri"/>
                <a:cs typeface="Times New Roman"/>
              </a:rPr>
              <a:t> over a 30 year timeframe. </a:t>
            </a:r>
          </a:p>
        </p:txBody>
      </p:sp>
      <p:sp>
        <p:nvSpPr>
          <p:cNvPr id="4" name="Slide Number Placeholder 3"/>
          <p:cNvSpPr>
            <a:spLocks noGrp="1"/>
          </p:cNvSpPr>
          <p:nvPr>
            <p:ph type="sldNum" sz="quarter" idx="10"/>
          </p:nvPr>
        </p:nvSpPr>
        <p:spPr/>
        <p:txBody>
          <a:bodyPr/>
          <a:lstStyle/>
          <a:p>
            <a:fld id="{71CCDDEE-CC85-470D-88FC-1E1368767A4A}" type="slidenum">
              <a:rPr lang="en-CA" smtClean="0"/>
              <a:pPr/>
              <a:t>3</a:t>
            </a:fld>
            <a:endParaRPr lang="en-CA"/>
          </a:p>
        </p:txBody>
      </p:sp>
    </p:spTree>
    <p:extLst>
      <p:ext uri="{BB962C8B-B14F-4D97-AF65-F5344CB8AC3E}">
        <p14:creationId xmlns:p14="http://schemas.microsoft.com/office/powerpoint/2010/main" xmlns="" val="17708803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0"/>
              </a:spcAft>
            </a:pPr>
            <a:r>
              <a:rPr lang="en-CA" b="1" dirty="0">
                <a:ea typeface="Calibri"/>
                <a:cs typeface="Times New Roman"/>
              </a:rPr>
              <a:t>Slide 4</a:t>
            </a:r>
            <a:endParaRPr lang="en-CA" dirty="0">
              <a:ea typeface="Calibri"/>
              <a:cs typeface="Times New Roman"/>
            </a:endParaRPr>
          </a:p>
          <a:p>
            <a:pPr>
              <a:lnSpc>
                <a:spcPct val="115000"/>
              </a:lnSpc>
              <a:spcAft>
                <a:spcPts val="0"/>
              </a:spcAft>
            </a:pPr>
            <a:r>
              <a:rPr lang="en-CA" dirty="0">
                <a:ea typeface="Calibri"/>
                <a:cs typeface="Times New Roman"/>
              </a:rPr>
              <a:t>The tool maps out all of the 2002 suitable habitat in purple and where that habitat has been harvested since 2002 is represented in orange.</a:t>
            </a:r>
          </a:p>
        </p:txBody>
      </p:sp>
      <p:sp>
        <p:nvSpPr>
          <p:cNvPr id="4" name="Slide Number Placeholder 3"/>
          <p:cNvSpPr>
            <a:spLocks noGrp="1"/>
          </p:cNvSpPr>
          <p:nvPr>
            <p:ph type="sldNum" sz="quarter" idx="10"/>
          </p:nvPr>
        </p:nvSpPr>
        <p:spPr/>
        <p:txBody>
          <a:bodyPr/>
          <a:lstStyle/>
          <a:p>
            <a:fld id="{71CCDDEE-CC85-470D-88FC-1E1368767A4A}" type="slidenum">
              <a:rPr lang="en-CA" smtClean="0"/>
              <a:pPr/>
              <a:t>4</a:t>
            </a:fld>
            <a:endParaRPr lang="en-CA"/>
          </a:p>
        </p:txBody>
      </p:sp>
    </p:spTree>
    <p:extLst>
      <p:ext uri="{BB962C8B-B14F-4D97-AF65-F5344CB8AC3E}">
        <p14:creationId xmlns:p14="http://schemas.microsoft.com/office/powerpoint/2010/main" xmlns="" val="17708803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0"/>
              </a:spcAft>
            </a:pPr>
            <a:r>
              <a:rPr lang="en-CA" b="1" dirty="0">
                <a:ea typeface="Calibri"/>
                <a:cs typeface="Times New Roman"/>
              </a:rPr>
              <a:t>Slide 5</a:t>
            </a:r>
            <a:r>
              <a:rPr lang="en-CA" sz="1400" b="1" dirty="0">
                <a:solidFill>
                  <a:srgbClr val="000000"/>
                </a:solidFill>
                <a:ea typeface="Times New Roman"/>
                <a:cs typeface="Times New Roman"/>
              </a:rPr>
              <a:t> </a:t>
            </a:r>
            <a:endParaRPr lang="en-CA" dirty="0">
              <a:ea typeface="Calibri"/>
              <a:cs typeface="Times New Roman"/>
            </a:endParaRPr>
          </a:p>
          <a:p>
            <a:r>
              <a:rPr lang="en-CA" dirty="0">
                <a:ea typeface="Calibri"/>
                <a:cs typeface="Times New Roman"/>
              </a:rPr>
              <a:t>We then toggle through the panels to uncover dashboard outputs that both reveal the target, in this case the 15% depletion threshold is shown in the upper left panel with the bar with the arrow, the current depletion for the region is the filled area of the dial and how well we’re meeting this objective is represented by the colour; in this case it’s green – and green is good.</a:t>
            </a:r>
            <a:r>
              <a:rPr lang="en-CA" baseline="0" dirty="0" smtClean="0"/>
              <a:t>.</a:t>
            </a:r>
            <a:endParaRPr lang="en-CA" dirty="0"/>
          </a:p>
        </p:txBody>
      </p:sp>
      <p:sp>
        <p:nvSpPr>
          <p:cNvPr id="4" name="Slide Number Placeholder 3"/>
          <p:cNvSpPr>
            <a:spLocks noGrp="1"/>
          </p:cNvSpPr>
          <p:nvPr>
            <p:ph type="sldNum" sz="quarter" idx="10"/>
          </p:nvPr>
        </p:nvSpPr>
        <p:spPr/>
        <p:txBody>
          <a:bodyPr/>
          <a:lstStyle/>
          <a:p>
            <a:fld id="{71CCDDEE-CC85-470D-88FC-1E1368767A4A}" type="slidenum">
              <a:rPr lang="en-CA" smtClean="0"/>
              <a:pPr/>
              <a:t>5</a:t>
            </a:fld>
            <a:endParaRPr lang="en-CA"/>
          </a:p>
        </p:txBody>
      </p:sp>
    </p:spTree>
    <p:extLst>
      <p:ext uri="{BB962C8B-B14F-4D97-AF65-F5344CB8AC3E}">
        <p14:creationId xmlns:p14="http://schemas.microsoft.com/office/powerpoint/2010/main" xmlns="" val="7056256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0"/>
              </a:spcAft>
            </a:pPr>
            <a:r>
              <a:rPr lang="en-CA" b="1" dirty="0">
                <a:ea typeface="Calibri"/>
                <a:cs typeface="Times New Roman"/>
              </a:rPr>
              <a:t>Slide 6</a:t>
            </a:r>
            <a:endParaRPr lang="en-CA" dirty="0">
              <a:ea typeface="Calibri"/>
              <a:cs typeface="Times New Roman"/>
            </a:endParaRPr>
          </a:p>
          <a:p>
            <a:r>
              <a:rPr lang="en-CA" dirty="0">
                <a:ea typeface="Calibri"/>
                <a:cs typeface="Times New Roman"/>
              </a:rPr>
              <a:t>For the </a:t>
            </a:r>
            <a:r>
              <a:rPr lang="en-CA" dirty="0" err="1">
                <a:ea typeface="Calibri"/>
                <a:cs typeface="Times New Roman"/>
              </a:rPr>
              <a:t>murrelet</a:t>
            </a:r>
            <a:r>
              <a:rPr lang="en-CA" dirty="0">
                <a:ea typeface="Calibri"/>
                <a:cs typeface="Times New Roman"/>
              </a:rPr>
              <a:t>, we have also chosen to report the habitat objective at the Landscape Unit level, a more meaningful scale for our decision makers. While the map summarizes the status of each unit by the colour coding (green yellow red), the user can also select each unit and get more details; including the impact of proposed </a:t>
            </a:r>
            <a:r>
              <a:rPr lang="en-CA" dirty="0" err="1">
                <a:ea typeface="Calibri"/>
                <a:cs typeface="Times New Roman"/>
              </a:rPr>
              <a:t>cutblocks</a:t>
            </a:r>
            <a:r>
              <a:rPr lang="en-CA" dirty="0">
                <a:ea typeface="Calibri"/>
                <a:cs typeface="Times New Roman"/>
              </a:rPr>
              <a:t> as shown here in the bottom right dial; which suggests currently proposed </a:t>
            </a:r>
            <a:r>
              <a:rPr lang="en-CA" dirty="0" err="1">
                <a:ea typeface="Calibri"/>
                <a:cs typeface="Times New Roman"/>
              </a:rPr>
              <a:t>cutblocks</a:t>
            </a:r>
            <a:r>
              <a:rPr lang="en-CA" dirty="0">
                <a:ea typeface="Calibri"/>
                <a:cs typeface="Times New Roman"/>
              </a:rPr>
              <a:t> in this Landscape Unit would impact 1% of the </a:t>
            </a:r>
            <a:r>
              <a:rPr lang="en-CA" dirty="0" err="1">
                <a:ea typeface="Calibri"/>
                <a:cs typeface="Times New Roman"/>
              </a:rPr>
              <a:t>murrelet</a:t>
            </a:r>
            <a:r>
              <a:rPr lang="en-CA" dirty="0">
                <a:ea typeface="Calibri"/>
                <a:cs typeface="Times New Roman"/>
              </a:rPr>
              <a:t> habitat in the unit.</a:t>
            </a:r>
            <a:endParaRPr lang="en-CA" dirty="0"/>
          </a:p>
        </p:txBody>
      </p:sp>
      <p:sp>
        <p:nvSpPr>
          <p:cNvPr id="4" name="Slide Number Placeholder 3"/>
          <p:cNvSpPr>
            <a:spLocks noGrp="1"/>
          </p:cNvSpPr>
          <p:nvPr>
            <p:ph type="sldNum" sz="quarter" idx="10"/>
          </p:nvPr>
        </p:nvSpPr>
        <p:spPr/>
        <p:txBody>
          <a:bodyPr/>
          <a:lstStyle/>
          <a:p>
            <a:fld id="{71CCDDEE-CC85-470D-88FC-1E1368767A4A}" type="slidenum">
              <a:rPr lang="en-CA" smtClean="0"/>
              <a:pPr/>
              <a:t>6</a:t>
            </a:fld>
            <a:endParaRPr lang="en-CA"/>
          </a:p>
        </p:txBody>
      </p:sp>
    </p:spTree>
    <p:extLst>
      <p:ext uri="{BB962C8B-B14F-4D97-AF65-F5344CB8AC3E}">
        <p14:creationId xmlns:p14="http://schemas.microsoft.com/office/powerpoint/2010/main" xmlns="" val="37244956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0"/>
              </a:spcAft>
            </a:pPr>
            <a:r>
              <a:rPr lang="en-CA" b="1" dirty="0">
                <a:ea typeface="Calibri"/>
                <a:cs typeface="Times New Roman"/>
              </a:rPr>
              <a:t>Slide 7</a:t>
            </a:r>
            <a:endParaRPr lang="en-CA" dirty="0">
              <a:ea typeface="Calibri"/>
              <a:cs typeface="Times New Roman"/>
            </a:endParaRPr>
          </a:p>
          <a:p>
            <a:pPr>
              <a:lnSpc>
                <a:spcPct val="115000"/>
              </a:lnSpc>
              <a:spcAft>
                <a:spcPts val="0"/>
              </a:spcAft>
            </a:pPr>
            <a:r>
              <a:rPr lang="en-CA" dirty="0">
                <a:ea typeface="Calibri"/>
                <a:cs typeface="Times New Roman"/>
              </a:rPr>
              <a:t>This is a snap-shot of the Spotted Owl dashboard. I’ve chosen this slide to demonstrate how, for a forest-dependant species, we are able to summarize historic and future trends based upon past and future forest growth for a particular spatial unit. In this case we see with the top two dials, that </a:t>
            </a:r>
            <a:r>
              <a:rPr lang="en-CA" dirty="0" smtClean="0">
                <a:ea typeface="Calibri"/>
                <a:cs typeface="Times New Roman"/>
              </a:rPr>
              <a:t>the owl </a:t>
            </a:r>
            <a:r>
              <a:rPr lang="en-CA" dirty="0">
                <a:ea typeface="Calibri"/>
                <a:cs typeface="Times New Roman"/>
              </a:rPr>
              <a:t>nesting habitat has been increasing over the past 20 years (by 363 Ha) and will continue to increase over the next 20 years (by 445Ha) in this wildlife habitat area.</a:t>
            </a:r>
          </a:p>
        </p:txBody>
      </p:sp>
      <p:sp>
        <p:nvSpPr>
          <p:cNvPr id="4" name="Slide Number Placeholder 3"/>
          <p:cNvSpPr>
            <a:spLocks noGrp="1"/>
          </p:cNvSpPr>
          <p:nvPr>
            <p:ph type="sldNum" sz="quarter" idx="10"/>
          </p:nvPr>
        </p:nvSpPr>
        <p:spPr/>
        <p:txBody>
          <a:bodyPr/>
          <a:lstStyle/>
          <a:p>
            <a:fld id="{71CCDDEE-CC85-470D-88FC-1E1368767A4A}" type="slidenum">
              <a:rPr lang="en-CA" smtClean="0"/>
              <a:pPr/>
              <a:t>7</a:t>
            </a:fld>
            <a:endParaRPr lang="en-CA"/>
          </a:p>
        </p:txBody>
      </p:sp>
    </p:spTree>
    <p:extLst>
      <p:ext uri="{BB962C8B-B14F-4D97-AF65-F5344CB8AC3E}">
        <p14:creationId xmlns:p14="http://schemas.microsoft.com/office/powerpoint/2010/main" xmlns="" val="26785121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0"/>
              </a:spcAft>
            </a:pPr>
            <a:r>
              <a:rPr lang="en-CA" b="1" dirty="0">
                <a:ea typeface="Calibri"/>
                <a:cs typeface="Times New Roman"/>
              </a:rPr>
              <a:t>Slide 8</a:t>
            </a:r>
            <a:endParaRPr lang="en-CA" dirty="0">
              <a:ea typeface="Calibri"/>
              <a:cs typeface="Times New Roman"/>
            </a:endParaRPr>
          </a:p>
          <a:p>
            <a:r>
              <a:rPr lang="en-CA" dirty="0">
                <a:ea typeface="Calibri"/>
                <a:cs typeface="Times New Roman"/>
              </a:rPr>
              <a:t>This dashboard is for an extremely endangered amphibian, the Oregon Spotted Frog, located in the eastern Fraser Valley. I have chosen this screenshot to demonstrate that we are able to input wildlife population data. The federal recovery strategy prescribes specific population targets and the tool allows us to summarize and communicate how well we’re meeting them. As you can see, for a given population that is represented as a network of streams on the map, the target is to have 125 egg masses produced annually. In this case the egg mass count in 2015 was 93; and the bar graph in the upper left summarizes all of the annual egg mass counts over time.</a:t>
            </a:r>
            <a:endParaRPr lang="en-CA" dirty="0"/>
          </a:p>
        </p:txBody>
      </p:sp>
      <p:sp>
        <p:nvSpPr>
          <p:cNvPr id="4" name="Slide Number Placeholder 3"/>
          <p:cNvSpPr>
            <a:spLocks noGrp="1"/>
          </p:cNvSpPr>
          <p:nvPr>
            <p:ph type="sldNum" sz="quarter" idx="10"/>
          </p:nvPr>
        </p:nvSpPr>
        <p:spPr/>
        <p:txBody>
          <a:bodyPr/>
          <a:lstStyle/>
          <a:p>
            <a:fld id="{71CCDDEE-CC85-470D-88FC-1E1368767A4A}" type="slidenum">
              <a:rPr lang="en-CA" smtClean="0"/>
              <a:pPr/>
              <a:t>8</a:t>
            </a:fld>
            <a:endParaRPr lang="en-CA"/>
          </a:p>
        </p:txBody>
      </p:sp>
    </p:spTree>
    <p:extLst>
      <p:ext uri="{BB962C8B-B14F-4D97-AF65-F5344CB8AC3E}">
        <p14:creationId xmlns:p14="http://schemas.microsoft.com/office/powerpoint/2010/main" xmlns="" val="29389053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0"/>
              </a:spcAft>
            </a:pPr>
            <a:r>
              <a:rPr lang="en-CA" b="1" dirty="0">
                <a:ea typeface="Calibri"/>
                <a:cs typeface="Times New Roman"/>
              </a:rPr>
              <a:t>Slide 9</a:t>
            </a:r>
            <a:endParaRPr lang="en-CA" dirty="0">
              <a:ea typeface="Calibri"/>
              <a:cs typeface="Times New Roman"/>
            </a:endParaRPr>
          </a:p>
          <a:p>
            <a:pPr>
              <a:lnSpc>
                <a:spcPct val="115000"/>
              </a:lnSpc>
              <a:spcAft>
                <a:spcPts val="0"/>
              </a:spcAft>
            </a:pPr>
            <a:r>
              <a:rPr lang="en-CA" dirty="0">
                <a:ea typeface="Calibri"/>
                <a:cs typeface="Times New Roman"/>
              </a:rPr>
              <a:t>To demonstrate the breadth of values we’re working on, I’ve also included a couple of screenshots of the flow allocation dashboard. In the box appearing on the map itself, we present a number of key watershed-scale hydrometrics such as mean annual discharge, the seven-day low-flow, mean monthly discharge </a:t>
            </a:r>
            <a:r>
              <a:rPr lang="en-CA" dirty="0" err="1">
                <a:ea typeface="Calibri"/>
                <a:cs typeface="Times New Roman"/>
              </a:rPr>
              <a:t>etc</a:t>
            </a:r>
            <a:r>
              <a:rPr lang="en-CA" dirty="0">
                <a:ea typeface="Calibri"/>
                <a:cs typeface="Times New Roman"/>
              </a:rPr>
              <a:t> for each watershed. (These data are based on a model that has been calibrated with actual local stream flow data.) For each watershed represented, staff also assess the volume of water licensed for extraction from these streams and then developed a risk-rating for determining the risk of not having enough water for new licenses, downstream users or environmental flow needs. Red is high risk, yellow moderate and green is low risk. Note that these risk ratings are being represented by month; so this is the risk-rating for January. As I click over to September…</a:t>
            </a:r>
          </a:p>
        </p:txBody>
      </p:sp>
      <p:sp>
        <p:nvSpPr>
          <p:cNvPr id="4" name="Slide Number Placeholder 3"/>
          <p:cNvSpPr>
            <a:spLocks noGrp="1"/>
          </p:cNvSpPr>
          <p:nvPr>
            <p:ph type="sldNum" sz="quarter" idx="10"/>
          </p:nvPr>
        </p:nvSpPr>
        <p:spPr/>
        <p:txBody>
          <a:bodyPr/>
          <a:lstStyle/>
          <a:p>
            <a:fld id="{71CCDDEE-CC85-470D-88FC-1E1368767A4A}" type="slidenum">
              <a:rPr lang="en-CA" smtClean="0"/>
              <a:pPr/>
              <a:t>9</a:t>
            </a:fld>
            <a:endParaRPr lang="en-CA"/>
          </a:p>
        </p:txBody>
      </p:sp>
    </p:spTree>
    <p:extLst>
      <p:ext uri="{BB962C8B-B14F-4D97-AF65-F5344CB8AC3E}">
        <p14:creationId xmlns:p14="http://schemas.microsoft.com/office/powerpoint/2010/main" xmlns="" val="19751202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CF3C3F34-19E7-4618-8BBD-ADD680B59E4E}"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xmlns="" val="10145925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CF3C3F34-19E7-4618-8BBD-ADD680B59E4E}"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xmlns="" val="20707230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CF3C3F34-19E7-4618-8BBD-ADD680B59E4E}"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xmlns="" val="10932763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D92C6967-B63E-4D73-B143-227C04C61544}" type="datetimeFigureOut">
              <a:rPr lang="en-CA" smtClean="0"/>
              <a:pPr/>
              <a:t>16/10/2017</a:t>
            </a:fld>
            <a:endParaRPr lang="en-CA"/>
          </a:p>
        </p:txBody>
      </p:sp>
      <p:sp>
        <p:nvSpPr>
          <p:cNvPr id="17" name="Footer Placeholder 16"/>
          <p:cNvSpPr>
            <a:spLocks noGrp="1"/>
          </p:cNvSpPr>
          <p:nvPr>
            <p:ph type="ftr" sz="quarter" idx="11"/>
          </p:nvPr>
        </p:nvSpPr>
        <p:spPr/>
        <p:txBody>
          <a:bodyPr/>
          <a:lstStyle/>
          <a:p>
            <a:endParaRPr lang="en-CA"/>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AF607CE6-924F-4B19-8A7B-22BC4D4A0673}" type="slidenum">
              <a:rPr lang="en-CA" smtClean="0">
                <a:solidFill>
                  <a:srgbClr val="8CADAE">
                    <a:shade val="75000"/>
                  </a:srgbClr>
                </a:solidFill>
              </a:rPr>
              <a:pPr/>
              <a:t>‹#›</a:t>
            </a:fld>
            <a:endParaRPr lang="en-CA">
              <a:solidFill>
                <a:srgbClr val="8CADAE">
                  <a:shade val="75000"/>
                </a:srgbClr>
              </a:solidFill>
            </a:endParaRPr>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smtClean="0"/>
              <a:t>Click to edit Master title style</a:t>
            </a:r>
            <a:endParaRPr kumimoji="0" lang="en-US"/>
          </a:p>
        </p:txBody>
      </p:sp>
    </p:spTree>
    <p:extLst>
      <p:ext uri="{BB962C8B-B14F-4D97-AF65-F5344CB8AC3E}">
        <p14:creationId xmlns:p14="http://schemas.microsoft.com/office/powerpoint/2010/main" xmlns="" val="391233887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D92C6967-B63E-4D73-B143-227C04C61544}" type="datetimeFigureOut">
              <a:rPr lang="en-CA" smtClean="0"/>
              <a:pPr/>
              <a:t>16/10/2017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a:xfrm>
            <a:off x="4361688" y="1026372"/>
            <a:ext cx="457200" cy="441325"/>
          </a:xfrm>
        </p:spPr>
        <p:txBody>
          <a:bodyPr/>
          <a:lstStyle/>
          <a:p>
            <a:fld id="{AF607CE6-924F-4B19-8A7B-22BC4D4A0673}" type="slidenum">
              <a:rPr lang="en-CA" smtClean="0">
                <a:solidFill>
                  <a:srgbClr val="8CADAE">
                    <a:shade val="75000"/>
                  </a:srgbClr>
                </a:solidFill>
              </a:rPr>
              <a:pPr/>
              <a:t>‹#›</a:t>
            </a:fld>
            <a:endParaRPr lang="en-CA">
              <a:solidFill>
                <a:srgbClr val="8CADAE">
                  <a:shade val="75000"/>
                </a:srgbClr>
              </a:solidFill>
            </a:endParaRPr>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xmlns="" val="121535224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5" name="Footer Placeholder 4"/>
          <p:cNvSpPr>
            <a:spLocks noGrp="1"/>
          </p:cNvSpPr>
          <p:nvPr>
            <p:ph type="ftr" sz="quarter" idx="11"/>
          </p:nvPr>
        </p:nvSpPr>
        <p:spPr/>
        <p:txBody>
          <a:bodyPr/>
          <a:lstStyle/>
          <a:p>
            <a:endParaRPr lang="en-CA"/>
          </a:p>
        </p:txBody>
      </p:sp>
      <p:sp>
        <p:nvSpPr>
          <p:cNvPr id="4" name="Date Placeholder 3"/>
          <p:cNvSpPr>
            <a:spLocks noGrp="1"/>
          </p:cNvSpPr>
          <p:nvPr>
            <p:ph type="dt" sz="half" idx="10"/>
          </p:nvPr>
        </p:nvSpPr>
        <p:spPr/>
        <p:txBody>
          <a:bodyPr/>
          <a:lstStyle/>
          <a:p>
            <a:fld id="{D92C6967-B63E-4D73-B143-227C04C61544}" type="datetimeFigureOut">
              <a:rPr lang="en-CA" smtClean="0"/>
              <a:pPr/>
              <a:t>16/10/2017</a:t>
            </a:fld>
            <a:endParaRPr lang="en-CA"/>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AF607CE6-924F-4B19-8A7B-22BC4D4A0673}" type="slidenum">
              <a:rPr lang="en-CA" smtClean="0">
                <a:solidFill>
                  <a:srgbClr val="8CADAE">
                    <a:shade val="75000"/>
                  </a:srgbClr>
                </a:solidFill>
              </a:rPr>
              <a:pPr/>
              <a:t>‹#›</a:t>
            </a:fld>
            <a:endParaRPr lang="en-CA">
              <a:solidFill>
                <a:srgbClr val="8CADAE">
                  <a:shade val="75000"/>
                </a:srgbClr>
              </a:solidFill>
            </a:endParaRPr>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smtClean="0"/>
              <a:t>Click to edit Master title style</a:t>
            </a:r>
            <a:endParaRPr kumimoji="0" lang="en-US"/>
          </a:p>
        </p:txBody>
      </p:sp>
    </p:spTree>
    <p:extLst>
      <p:ext uri="{BB962C8B-B14F-4D97-AF65-F5344CB8AC3E}">
        <p14:creationId xmlns:p14="http://schemas.microsoft.com/office/powerpoint/2010/main" xmlns="" val="39197696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a:xfrm>
            <a:off x="5791200" y="6409944"/>
            <a:ext cx="3044952" cy="365760"/>
          </a:xfrm>
        </p:spPr>
        <p:txBody>
          <a:bodyPr/>
          <a:lstStyle/>
          <a:p>
            <a:fld id="{D92C6967-B63E-4D73-B143-227C04C61544}" type="datetimeFigureOut">
              <a:rPr lang="en-CA" smtClean="0"/>
              <a:pPr/>
              <a:t>16/10/2017</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AF607CE6-924F-4B19-8A7B-22BC4D4A0673}" type="slidenum">
              <a:rPr lang="en-CA" smtClean="0">
                <a:solidFill>
                  <a:srgbClr val="8CADAE">
                    <a:shade val="75000"/>
                  </a:srgbClr>
                </a:solidFill>
              </a:rPr>
              <a:pPr/>
              <a:t>‹#›</a:t>
            </a:fld>
            <a:endParaRPr lang="en-CA">
              <a:solidFill>
                <a:srgbClr val="8CADAE">
                  <a:shade val="75000"/>
                </a:srgbClr>
              </a:solidFill>
            </a:endParaRPr>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xmlns="" val="166563301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D92C6967-B63E-4D73-B143-227C04C61544}" type="datetimeFigureOut">
              <a:rPr lang="en-CA" smtClean="0"/>
              <a:pPr/>
              <a:t>16/10/2017</a:t>
            </a:fld>
            <a:endParaRPr lang="en-CA"/>
          </a:p>
        </p:txBody>
      </p:sp>
      <p:sp>
        <p:nvSpPr>
          <p:cNvPr id="8" name="Footer Placeholder 7"/>
          <p:cNvSpPr>
            <a:spLocks noGrp="1"/>
          </p:cNvSpPr>
          <p:nvPr>
            <p:ph type="ftr" sz="quarter" idx="11"/>
          </p:nvPr>
        </p:nvSpPr>
        <p:spPr>
          <a:xfrm>
            <a:off x="304800" y="6409944"/>
            <a:ext cx="3581400" cy="365760"/>
          </a:xfrm>
        </p:spPr>
        <p:txBody>
          <a:bodyPr/>
          <a:lstStyle/>
          <a:p>
            <a:endParaRPr lang="en-CA"/>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fld id="{AF607CE6-924F-4B19-8A7B-22BC4D4A0673}" type="slidenum">
              <a:rPr lang="en-CA" smtClean="0">
                <a:solidFill>
                  <a:srgbClr val="8CADAE">
                    <a:shade val="75000"/>
                  </a:srgbClr>
                </a:solidFill>
              </a:rPr>
              <a:pPr/>
              <a:t>‹#›</a:t>
            </a:fld>
            <a:endParaRPr lang="en-CA">
              <a:solidFill>
                <a:srgbClr val="8CADAE">
                  <a:shade val="75000"/>
                </a:srgbClr>
              </a:solidFill>
            </a:endParaRPr>
          </a:p>
        </p:txBody>
      </p:sp>
      <p:sp>
        <p:nvSpPr>
          <p:cNvPr id="23" name="Title 22"/>
          <p:cNvSpPr>
            <a:spLocks noGrp="1"/>
          </p:cNvSpPr>
          <p:nvPr>
            <p:ph type="title"/>
          </p:nvPr>
        </p:nvSpPr>
        <p:spPr/>
        <p:txBody>
          <a:bodyPr rtlCol="0" anchor="b" anchorCtr="0"/>
          <a:lstStyle/>
          <a:p>
            <a:r>
              <a:rPr kumimoji="0" lang="en-US" smtClean="0"/>
              <a:t>Click to edit Master title style</a:t>
            </a:r>
            <a:endParaRPr kumimoji="0" lang="en-US"/>
          </a:p>
        </p:txBody>
      </p:sp>
    </p:spTree>
    <p:extLst>
      <p:ext uri="{BB962C8B-B14F-4D97-AF65-F5344CB8AC3E}">
        <p14:creationId xmlns:p14="http://schemas.microsoft.com/office/powerpoint/2010/main" xmlns="" val="63826721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D92C6967-B63E-4D73-B143-227C04C61544}" type="datetimeFigureOut">
              <a:rPr lang="en-CA" smtClean="0"/>
              <a:pPr/>
              <a:t>16/10/2017</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a:xfrm>
            <a:off x="4343400" y="1036020"/>
            <a:ext cx="457200" cy="441325"/>
          </a:xfrm>
        </p:spPr>
        <p:txBody>
          <a:bodyPr/>
          <a:lstStyle/>
          <a:p>
            <a:fld id="{AF607CE6-924F-4B19-8A7B-22BC4D4A0673}" type="slidenum">
              <a:rPr lang="en-CA" smtClean="0">
                <a:solidFill>
                  <a:srgbClr val="8CADAE">
                    <a:shade val="75000"/>
                  </a:srgbClr>
                </a:solidFill>
              </a:rPr>
              <a:pPr/>
              <a:t>‹#›</a:t>
            </a:fld>
            <a:endParaRPr lang="en-CA">
              <a:solidFill>
                <a:srgbClr val="8CADAE">
                  <a:shade val="75000"/>
                </a:srgbClr>
              </a:solidFill>
            </a:endParaRPr>
          </a:p>
        </p:txBody>
      </p:sp>
    </p:spTree>
    <p:extLst>
      <p:ext uri="{BB962C8B-B14F-4D97-AF65-F5344CB8AC3E}">
        <p14:creationId xmlns:p14="http://schemas.microsoft.com/office/powerpoint/2010/main" xmlns="" val="64474501"/>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2" name="Date Placeholder 1"/>
          <p:cNvSpPr>
            <a:spLocks noGrp="1"/>
          </p:cNvSpPr>
          <p:nvPr>
            <p:ph type="dt" sz="half" idx="10"/>
          </p:nvPr>
        </p:nvSpPr>
        <p:spPr/>
        <p:txBody>
          <a:bodyPr/>
          <a:lstStyle/>
          <a:p>
            <a:fld id="{D92C6967-B63E-4D73-B143-227C04C61544}" type="datetimeFigureOut">
              <a:rPr lang="en-CA" smtClean="0"/>
              <a:pPr/>
              <a:t>16/10/2017</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AF607CE6-924F-4B19-8A7B-22BC4D4A0673}" type="slidenum">
              <a:rPr lang="en-CA" smtClean="0"/>
              <a:pPr/>
              <a:t>‹#›</a:t>
            </a:fld>
            <a:endParaRPr lang="en-CA"/>
          </a:p>
        </p:txBody>
      </p:sp>
    </p:spTree>
    <p:extLst>
      <p:ext uri="{BB962C8B-B14F-4D97-AF65-F5344CB8AC3E}">
        <p14:creationId xmlns:p14="http://schemas.microsoft.com/office/powerpoint/2010/main" xmlns="" val="20810834"/>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AF607CE6-924F-4B19-8A7B-22BC4D4A0673}" type="slidenum">
              <a:rPr lang="en-CA" smtClean="0">
                <a:solidFill>
                  <a:srgbClr val="8CADAE">
                    <a:shade val="75000"/>
                  </a:srgbClr>
                </a:solidFill>
              </a:rPr>
              <a:pPr/>
              <a:t>‹#›</a:t>
            </a:fld>
            <a:endParaRPr lang="en-CA">
              <a:solidFill>
                <a:srgbClr val="8CADAE">
                  <a:shade val="75000"/>
                </a:srgbClr>
              </a:solidFill>
            </a:endParaRPr>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5" name="Date Placeholder 4"/>
          <p:cNvSpPr>
            <a:spLocks noGrp="1"/>
          </p:cNvSpPr>
          <p:nvPr>
            <p:ph type="dt" sz="half" idx="10"/>
          </p:nvPr>
        </p:nvSpPr>
        <p:spPr/>
        <p:txBody>
          <a:bodyPr/>
          <a:lstStyle/>
          <a:p>
            <a:fld id="{D92C6967-B63E-4D73-B143-227C04C61544}" type="datetimeFigureOut">
              <a:rPr lang="en-CA" smtClean="0"/>
              <a:pPr/>
              <a:t>16/10/2017</a:t>
            </a:fld>
            <a:endParaRPr lang="en-CA"/>
          </a:p>
        </p:txBody>
      </p:sp>
      <p:sp>
        <p:nvSpPr>
          <p:cNvPr id="6" name="Footer Placeholder 5"/>
          <p:cNvSpPr>
            <a:spLocks noGrp="1"/>
          </p:cNvSpPr>
          <p:nvPr>
            <p:ph type="ftr" sz="quarter" idx="11"/>
          </p:nvPr>
        </p:nvSpPr>
        <p:spPr>
          <a:xfrm>
            <a:off x="301752" y="6410848"/>
            <a:ext cx="3383280" cy="365760"/>
          </a:xfrm>
        </p:spPr>
        <p:txBody>
          <a:bodyPr/>
          <a:lstStyle/>
          <a:p>
            <a:endParaRPr lang="en-CA"/>
          </a:p>
        </p:txBody>
      </p:sp>
    </p:spTree>
    <p:extLst>
      <p:ext uri="{BB962C8B-B14F-4D97-AF65-F5344CB8AC3E}">
        <p14:creationId xmlns:p14="http://schemas.microsoft.com/office/powerpoint/2010/main" xmlns="" val="94658138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23528" y="1556792"/>
            <a:ext cx="8229600" cy="1143000"/>
          </a:xfrm>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CF3C3F34-19E7-4618-8BBD-ADD680B59E4E}"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xmlns="" val="39062766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7" name="Slide Number Placeholder 6"/>
          <p:cNvSpPr>
            <a:spLocks noGrp="1"/>
          </p:cNvSpPr>
          <p:nvPr>
            <p:ph type="sldNum" sz="quarter" idx="12"/>
          </p:nvPr>
        </p:nvSpPr>
        <p:spPr>
          <a:xfrm>
            <a:off x="1371600" y="312738"/>
            <a:ext cx="457200" cy="441325"/>
          </a:xfrm>
        </p:spPr>
        <p:txBody>
          <a:bodyPr/>
          <a:lstStyle/>
          <a:p>
            <a:fld id="{AF607CE6-924F-4B19-8A7B-22BC4D4A0673}" type="slidenum">
              <a:rPr lang="en-CA" smtClean="0">
                <a:solidFill>
                  <a:srgbClr val="8CADAE">
                    <a:shade val="75000"/>
                  </a:srgbClr>
                </a:solidFill>
              </a:rPr>
              <a:pPr/>
              <a:t>‹#›</a:t>
            </a:fld>
            <a:endParaRPr lang="en-CA">
              <a:solidFill>
                <a:srgbClr val="8CADAE">
                  <a:shade val="75000"/>
                </a:srgbClr>
              </a:solidFill>
            </a:endParaRPr>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5" name="Date Placeholder 4"/>
          <p:cNvSpPr>
            <a:spLocks noGrp="1"/>
          </p:cNvSpPr>
          <p:nvPr>
            <p:ph type="dt" sz="half" idx="10"/>
          </p:nvPr>
        </p:nvSpPr>
        <p:spPr>
          <a:xfrm>
            <a:off x="5788152" y="6404984"/>
            <a:ext cx="3044952" cy="365760"/>
          </a:xfrm>
        </p:spPr>
        <p:txBody>
          <a:bodyPr/>
          <a:lstStyle/>
          <a:p>
            <a:fld id="{D92C6967-B63E-4D73-B143-227C04C61544}" type="datetimeFigureOut">
              <a:rPr lang="en-CA" smtClean="0"/>
              <a:pPr/>
              <a:t>16/10/2017</a:t>
            </a:fld>
            <a:endParaRPr lang="en-CA"/>
          </a:p>
        </p:txBody>
      </p:sp>
      <p:sp>
        <p:nvSpPr>
          <p:cNvPr id="6" name="Footer Placeholder 5"/>
          <p:cNvSpPr>
            <a:spLocks noGrp="1"/>
          </p:cNvSpPr>
          <p:nvPr>
            <p:ph type="ftr" sz="quarter" idx="11"/>
          </p:nvPr>
        </p:nvSpPr>
        <p:spPr>
          <a:xfrm>
            <a:off x="301752" y="6410848"/>
            <a:ext cx="3584448" cy="365760"/>
          </a:xfrm>
        </p:spPr>
        <p:txBody>
          <a:bodyPr/>
          <a:lstStyle/>
          <a:p>
            <a:endParaRPr lang="en-CA"/>
          </a:p>
        </p:txBody>
      </p:sp>
    </p:spTree>
    <p:extLst>
      <p:ext uri="{BB962C8B-B14F-4D97-AF65-F5344CB8AC3E}">
        <p14:creationId xmlns:p14="http://schemas.microsoft.com/office/powerpoint/2010/main" xmlns="" val="498870670"/>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92C6967-B63E-4D73-B143-227C04C61544}" type="datetimeFigureOut">
              <a:rPr lang="en-CA" smtClean="0"/>
              <a:pPr/>
              <a:t>16/10/2017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AF607CE6-924F-4B19-8A7B-22BC4D4A0673}" type="slidenum">
              <a:rPr lang="en-CA" smtClean="0">
                <a:solidFill>
                  <a:srgbClr val="8CADAE">
                    <a:shade val="75000"/>
                  </a:srgbClr>
                </a:solidFill>
              </a:rPr>
              <a:pPr/>
              <a:t>‹#›</a:t>
            </a:fld>
            <a:endParaRPr lang="en-CA">
              <a:solidFill>
                <a:srgbClr val="8CADAE">
                  <a:shade val="75000"/>
                </a:srgbClr>
              </a:solidFill>
            </a:endParaRPr>
          </a:p>
        </p:txBody>
      </p:sp>
    </p:spTree>
    <p:extLst>
      <p:ext uri="{BB962C8B-B14F-4D97-AF65-F5344CB8AC3E}">
        <p14:creationId xmlns:p14="http://schemas.microsoft.com/office/powerpoint/2010/main" xmlns="" val="367041694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6" name="Slide Number Placeholder 5"/>
          <p:cNvSpPr>
            <a:spLocks noGrp="1"/>
          </p:cNvSpPr>
          <p:nvPr>
            <p:ph type="sldNum" sz="quarter" idx="12"/>
          </p:nvPr>
        </p:nvSpPr>
        <p:spPr>
          <a:xfrm>
            <a:off x="6915912" y="3009901"/>
            <a:ext cx="457200" cy="441325"/>
          </a:xfrm>
        </p:spPr>
        <p:txBody>
          <a:bodyPr/>
          <a:lstStyle/>
          <a:p>
            <a:fld id="{AF607CE6-924F-4B19-8A7B-22BC4D4A0673}" type="slidenum">
              <a:rPr lang="en-CA" smtClean="0">
                <a:solidFill>
                  <a:srgbClr val="8CADAE">
                    <a:shade val="75000"/>
                  </a:srgbClr>
                </a:solidFill>
              </a:rPr>
              <a:pPr/>
              <a:t>‹#›</a:t>
            </a:fld>
            <a:endParaRPr lang="en-CA">
              <a:solidFill>
                <a:srgbClr val="8CADAE">
                  <a:shade val="75000"/>
                </a:srgbClr>
              </a:solidFill>
            </a:endParaRPr>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92C6967-B63E-4D73-B143-227C04C61544}" type="datetimeFigureOut">
              <a:rPr lang="en-CA" smtClean="0"/>
              <a:pPr/>
              <a:t>16/10/2017</a:t>
            </a:fld>
            <a:endParaRPr lang="en-CA"/>
          </a:p>
        </p:txBody>
      </p:sp>
      <p:sp>
        <p:nvSpPr>
          <p:cNvPr id="5" name="Footer Placeholder 4"/>
          <p:cNvSpPr>
            <a:spLocks noGrp="1"/>
          </p:cNvSpPr>
          <p:nvPr>
            <p:ph type="ftr" sz="quarter" idx="11"/>
          </p:nvPr>
        </p:nvSpPr>
        <p:spPr/>
        <p:txBody>
          <a:bodyPr/>
          <a:lstStyle/>
          <a:p>
            <a:endParaRPr lang="en-CA"/>
          </a:p>
        </p:txBody>
      </p:sp>
      <p:sp>
        <p:nvSpPr>
          <p:cNvPr id="2" name="Vertical Title 1"/>
          <p:cNvSpPr>
            <a:spLocks noGrp="1"/>
          </p:cNvSpPr>
          <p:nvPr>
            <p:ph type="title" orient="vert"/>
          </p:nvPr>
        </p:nvSpPr>
        <p:spPr>
          <a:xfrm>
            <a:off x="7391400" y="304801"/>
            <a:ext cx="1447800" cy="5851525"/>
          </a:xfrm>
        </p:spPr>
        <p:txBody>
          <a:bodyPr vert="eaVert"/>
          <a:lstStyle/>
          <a:p>
            <a:r>
              <a:rPr kumimoji="0" lang="en-US" smtClean="0"/>
              <a:t>Click to edit Master title style</a:t>
            </a:r>
            <a:endParaRPr kumimoji="0" lang="en-US"/>
          </a:p>
        </p:txBody>
      </p:sp>
    </p:spTree>
    <p:extLst>
      <p:ext uri="{BB962C8B-B14F-4D97-AF65-F5344CB8AC3E}">
        <p14:creationId xmlns:p14="http://schemas.microsoft.com/office/powerpoint/2010/main" xmlns="" val="323012734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8E1C6133-FE39-41F9-A943-4452E5C6D3D4}" type="datetimeFigureOut">
              <a:rPr lang="en-CA" smtClean="0">
                <a:solidFill>
                  <a:prstClr val="black">
                    <a:tint val="75000"/>
                  </a:prstClr>
                </a:solidFill>
              </a:rPr>
              <a:pPr/>
              <a:t>16/10/2017</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999E2D8A-1515-4A83-B2C6-C40CE8F6E7A8}"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xmlns="" val="586485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8E1C6133-FE39-41F9-A943-4452E5C6D3D4}" type="datetimeFigureOut">
              <a:rPr lang="en-CA" smtClean="0">
                <a:solidFill>
                  <a:prstClr val="black">
                    <a:tint val="75000"/>
                  </a:prstClr>
                </a:solidFill>
              </a:rPr>
              <a:pPr/>
              <a:t>16/10/2017</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999E2D8A-1515-4A83-B2C6-C40CE8F6E7A8}"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xmlns="" val="11839765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E1C6133-FE39-41F9-A943-4452E5C6D3D4}" type="datetimeFigureOut">
              <a:rPr lang="en-CA" smtClean="0">
                <a:solidFill>
                  <a:prstClr val="black">
                    <a:tint val="75000"/>
                  </a:prstClr>
                </a:solidFill>
              </a:rPr>
              <a:pPr/>
              <a:t>16/10/2017</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999E2D8A-1515-4A83-B2C6-C40CE8F6E7A8}"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xmlns="" val="2825033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8E1C6133-FE39-41F9-A943-4452E5C6D3D4}" type="datetimeFigureOut">
              <a:rPr lang="en-CA" smtClean="0">
                <a:solidFill>
                  <a:prstClr val="black">
                    <a:tint val="75000"/>
                  </a:prstClr>
                </a:solidFill>
              </a:rPr>
              <a:pPr/>
              <a:t>16/10/2017</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999E2D8A-1515-4A83-B2C6-C40CE8F6E7A8}"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xmlns="" val="16753673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8E1C6133-FE39-41F9-A943-4452E5C6D3D4}" type="datetimeFigureOut">
              <a:rPr lang="en-CA" smtClean="0">
                <a:solidFill>
                  <a:prstClr val="black">
                    <a:tint val="75000"/>
                  </a:prstClr>
                </a:solidFill>
              </a:rPr>
              <a:pPr/>
              <a:t>16/10/2017</a:t>
            </a:fld>
            <a:endParaRPr lang="en-CA">
              <a:solidFill>
                <a:prstClr val="black">
                  <a:tint val="75000"/>
                </a:prstClr>
              </a:solidFill>
            </a:endParaRPr>
          </a:p>
        </p:txBody>
      </p:sp>
      <p:sp>
        <p:nvSpPr>
          <p:cNvPr id="8" name="Footer Placeholder 7"/>
          <p:cNvSpPr>
            <a:spLocks noGrp="1"/>
          </p:cNvSpPr>
          <p:nvPr>
            <p:ph type="ftr" sz="quarter" idx="11"/>
          </p:nvPr>
        </p:nvSpPr>
        <p:spPr/>
        <p:txBody>
          <a:bodyPr/>
          <a:lstStyle/>
          <a:p>
            <a:endParaRPr lang="en-CA">
              <a:solidFill>
                <a:prstClr val="black">
                  <a:tint val="75000"/>
                </a:prstClr>
              </a:solidFill>
            </a:endParaRPr>
          </a:p>
        </p:txBody>
      </p:sp>
      <p:sp>
        <p:nvSpPr>
          <p:cNvPr id="9" name="Slide Number Placeholder 8"/>
          <p:cNvSpPr>
            <a:spLocks noGrp="1"/>
          </p:cNvSpPr>
          <p:nvPr>
            <p:ph type="sldNum" sz="quarter" idx="12"/>
          </p:nvPr>
        </p:nvSpPr>
        <p:spPr/>
        <p:txBody>
          <a:bodyPr/>
          <a:lstStyle/>
          <a:p>
            <a:fld id="{999E2D8A-1515-4A83-B2C6-C40CE8F6E7A8}"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xmlns="" val="29342546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8E1C6133-FE39-41F9-A943-4452E5C6D3D4}" type="datetimeFigureOut">
              <a:rPr lang="en-CA" smtClean="0">
                <a:solidFill>
                  <a:prstClr val="black">
                    <a:tint val="75000"/>
                  </a:prstClr>
                </a:solidFill>
              </a:rPr>
              <a:pPr/>
              <a:t>16/10/2017</a:t>
            </a:fld>
            <a:endParaRPr lang="en-CA">
              <a:solidFill>
                <a:prstClr val="black">
                  <a:tint val="75000"/>
                </a:prstClr>
              </a:solidFill>
            </a:endParaRPr>
          </a:p>
        </p:txBody>
      </p:sp>
      <p:sp>
        <p:nvSpPr>
          <p:cNvPr id="4" name="Footer Placeholder 3"/>
          <p:cNvSpPr>
            <a:spLocks noGrp="1"/>
          </p:cNvSpPr>
          <p:nvPr>
            <p:ph type="ftr" sz="quarter" idx="11"/>
          </p:nvPr>
        </p:nvSpPr>
        <p:spPr/>
        <p:txBody>
          <a:bodyPr/>
          <a:lstStyle/>
          <a:p>
            <a:endParaRPr lang="en-CA">
              <a:solidFill>
                <a:prstClr val="black">
                  <a:tint val="75000"/>
                </a:prstClr>
              </a:solidFill>
            </a:endParaRPr>
          </a:p>
        </p:txBody>
      </p:sp>
      <p:sp>
        <p:nvSpPr>
          <p:cNvPr id="5" name="Slide Number Placeholder 4"/>
          <p:cNvSpPr>
            <a:spLocks noGrp="1"/>
          </p:cNvSpPr>
          <p:nvPr>
            <p:ph type="sldNum" sz="quarter" idx="12"/>
          </p:nvPr>
        </p:nvSpPr>
        <p:spPr/>
        <p:txBody>
          <a:bodyPr/>
          <a:lstStyle/>
          <a:p>
            <a:fld id="{999E2D8A-1515-4A83-B2C6-C40CE8F6E7A8}"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xmlns="" val="17263164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1C6133-FE39-41F9-A943-4452E5C6D3D4}" type="datetimeFigureOut">
              <a:rPr lang="en-CA" smtClean="0">
                <a:solidFill>
                  <a:prstClr val="black">
                    <a:tint val="75000"/>
                  </a:prstClr>
                </a:solidFill>
              </a:rPr>
              <a:pPr/>
              <a:t>16/10/2017</a:t>
            </a:fld>
            <a:endParaRPr lang="en-CA">
              <a:solidFill>
                <a:prstClr val="black">
                  <a:tint val="75000"/>
                </a:prstClr>
              </a:solidFill>
            </a:endParaRPr>
          </a:p>
        </p:txBody>
      </p:sp>
      <p:sp>
        <p:nvSpPr>
          <p:cNvPr id="3" name="Footer Placeholder 2"/>
          <p:cNvSpPr>
            <a:spLocks noGrp="1"/>
          </p:cNvSpPr>
          <p:nvPr>
            <p:ph type="ftr" sz="quarter" idx="11"/>
          </p:nvPr>
        </p:nvSpPr>
        <p:spPr/>
        <p:txBody>
          <a:bodyPr/>
          <a:lstStyle/>
          <a:p>
            <a:endParaRPr lang="en-CA">
              <a:solidFill>
                <a:prstClr val="black">
                  <a:tint val="75000"/>
                </a:prstClr>
              </a:solidFill>
            </a:endParaRPr>
          </a:p>
        </p:txBody>
      </p:sp>
      <p:sp>
        <p:nvSpPr>
          <p:cNvPr id="4" name="Slide Number Placeholder 3"/>
          <p:cNvSpPr>
            <a:spLocks noGrp="1"/>
          </p:cNvSpPr>
          <p:nvPr>
            <p:ph type="sldNum" sz="quarter" idx="12"/>
          </p:nvPr>
        </p:nvSpPr>
        <p:spPr/>
        <p:txBody>
          <a:bodyPr/>
          <a:lstStyle/>
          <a:p>
            <a:fld id="{999E2D8A-1515-4A83-B2C6-C40CE8F6E7A8}"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xmlns="" val="36688374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CF3C3F34-19E7-4618-8BBD-ADD680B59E4E}"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xmlns="" val="21882420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1C6133-FE39-41F9-A943-4452E5C6D3D4}" type="datetimeFigureOut">
              <a:rPr lang="en-CA" smtClean="0">
                <a:solidFill>
                  <a:prstClr val="black">
                    <a:tint val="75000"/>
                  </a:prstClr>
                </a:solidFill>
              </a:rPr>
              <a:pPr/>
              <a:t>16/10/2017</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999E2D8A-1515-4A83-B2C6-C40CE8F6E7A8}"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xmlns="" val="15167280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1C6133-FE39-41F9-A943-4452E5C6D3D4}" type="datetimeFigureOut">
              <a:rPr lang="en-CA" smtClean="0">
                <a:solidFill>
                  <a:prstClr val="black">
                    <a:tint val="75000"/>
                  </a:prstClr>
                </a:solidFill>
              </a:rPr>
              <a:pPr/>
              <a:t>16/10/2017</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999E2D8A-1515-4A83-B2C6-C40CE8F6E7A8}"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xmlns="" val="32515173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8E1C6133-FE39-41F9-A943-4452E5C6D3D4}" type="datetimeFigureOut">
              <a:rPr lang="en-CA" smtClean="0">
                <a:solidFill>
                  <a:prstClr val="black">
                    <a:tint val="75000"/>
                  </a:prstClr>
                </a:solidFill>
              </a:rPr>
              <a:pPr/>
              <a:t>16/10/2017</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999E2D8A-1515-4A83-B2C6-C40CE8F6E7A8}"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xmlns="" val="25351237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8E1C6133-FE39-41F9-A943-4452E5C6D3D4}" type="datetimeFigureOut">
              <a:rPr lang="en-CA" smtClean="0">
                <a:solidFill>
                  <a:prstClr val="black">
                    <a:tint val="75000"/>
                  </a:prstClr>
                </a:solidFill>
              </a:rPr>
              <a:pPr/>
              <a:t>16/10/2017</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999E2D8A-1515-4A83-B2C6-C40CE8F6E7A8}"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xmlns="" val="26453069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CF3C3F34-19E7-4618-8BBD-ADD680B59E4E}"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xmlns="" val="4667719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endParaRPr lang="en-CA">
              <a:solidFill>
                <a:prstClr val="black">
                  <a:tint val="75000"/>
                </a:prstClr>
              </a:solidFill>
            </a:endParaRPr>
          </a:p>
        </p:txBody>
      </p:sp>
      <p:sp>
        <p:nvSpPr>
          <p:cNvPr id="8" name="Footer Placeholder 7"/>
          <p:cNvSpPr>
            <a:spLocks noGrp="1"/>
          </p:cNvSpPr>
          <p:nvPr>
            <p:ph type="ftr" sz="quarter" idx="11"/>
          </p:nvPr>
        </p:nvSpPr>
        <p:spPr/>
        <p:txBody>
          <a:bodyPr/>
          <a:lstStyle/>
          <a:p>
            <a:endParaRPr lang="en-CA">
              <a:solidFill>
                <a:prstClr val="black">
                  <a:tint val="75000"/>
                </a:prstClr>
              </a:solidFill>
            </a:endParaRPr>
          </a:p>
        </p:txBody>
      </p:sp>
      <p:sp>
        <p:nvSpPr>
          <p:cNvPr id="9" name="Slide Number Placeholder 8"/>
          <p:cNvSpPr>
            <a:spLocks noGrp="1"/>
          </p:cNvSpPr>
          <p:nvPr>
            <p:ph type="sldNum" sz="quarter" idx="12"/>
          </p:nvPr>
        </p:nvSpPr>
        <p:spPr/>
        <p:txBody>
          <a:bodyPr/>
          <a:lstStyle/>
          <a:p>
            <a:fld id="{CF3C3F34-19E7-4618-8BBD-ADD680B59E4E}"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xmlns="" val="20960112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endParaRPr lang="en-CA">
              <a:solidFill>
                <a:prstClr val="black">
                  <a:tint val="75000"/>
                </a:prstClr>
              </a:solidFill>
            </a:endParaRPr>
          </a:p>
        </p:txBody>
      </p:sp>
      <p:sp>
        <p:nvSpPr>
          <p:cNvPr id="4" name="Footer Placeholder 3"/>
          <p:cNvSpPr>
            <a:spLocks noGrp="1"/>
          </p:cNvSpPr>
          <p:nvPr>
            <p:ph type="ftr" sz="quarter" idx="11"/>
          </p:nvPr>
        </p:nvSpPr>
        <p:spPr/>
        <p:txBody>
          <a:bodyPr/>
          <a:lstStyle/>
          <a:p>
            <a:endParaRPr lang="en-CA">
              <a:solidFill>
                <a:prstClr val="black">
                  <a:tint val="75000"/>
                </a:prstClr>
              </a:solidFill>
            </a:endParaRPr>
          </a:p>
        </p:txBody>
      </p:sp>
      <p:sp>
        <p:nvSpPr>
          <p:cNvPr id="5" name="Slide Number Placeholder 4"/>
          <p:cNvSpPr>
            <a:spLocks noGrp="1"/>
          </p:cNvSpPr>
          <p:nvPr>
            <p:ph type="sldNum" sz="quarter" idx="12"/>
          </p:nvPr>
        </p:nvSpPr>
        <p:spPr/>
        <p:txBody>
          <a:bodyPr/>
          <a:lstStyle/>
          <a:p>
            <a:fld id="{CF3C3F34-19E7-4618-8BBD-ADD680B59E4E}"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xmlns="" val="14893175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9238698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CF3C3F34-19E7-4618-8BBD-ADD680B59E4E}"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xmlns="" val="17515747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CF3C3F34-19E7-4618-8BBD-ADD680B59E4E}"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xmlns="" val="39783302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CA">
              <a:solidFill>
                <a:prstClr val="black">
                  <a:tint val="75000"/>
                </a:prstClr>
              </a:solidFill>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3C3F34-19E7-4618-8BBD-ADD680B59E4E}"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xmlns="" val="11808864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D92C6967-B63E-4D73-B143-227C04C61544}" type="datetimeFigureOut">
              <a:rPr lang="en-CA" smtClean="0"/>
              <a:pPr/>
              <a:t>16/10/2017</a:t>
            </a:fld>
            <a:endParaRPr lang="en-CA"/>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en-CA"/>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AF607CE6-924F-4B19-8A7B-22BC4D4A0673}" type="slidenum">
              <a:rPr lang="en-CA" smtClean="0">
                <a:solidFill>
                  <a:srgbClr val="8CADAE">
                    <a:shade val="75000"/>
                  </a:srgbClr>
                </a:solidFill>
              </a:rPr>
              <a:pPr/>
              <a:t>‹#›</a:t>
            </a:fld>
            <a:endParaRPr lang="en-CA">
              <a:solidFill>
                <a:srgbClr val="8CADAE">
                  <a:shade val="75000"/>
                </a:srgbClr>
              </a:solidFill>
            </a:endParaRPr>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extLst>
      <p:ext uri="{BB962C8B-B14F-4D97-AF65-F5344CB8AC3E}">
        <p14:creationId xmlns:p14="http://schemas.microsoft.com/office/powerpoint/2010/main" xmlns="" val="94800795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fade/>
  </p:transition>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1C6133-FE39-41F9-A943-4452E5C6D3D4}" type="datetimeFigureOut">
              <a:rPr lang="en-CA" smtClean="0">
                <a:solidFill>
                  <a:prstClr val="black">
                    <a:tint val="75000"/>
                  </a:prstClr>
                </a:solidFill>
              </a:rPr>
              <a:pPr/>
              <a:t>16/10/2017</a:t>
            </a:fld>
            <a:endParaRPr lang="en-CA">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9E2D8A-1515-4A83-B2C6-C40CE8F6E7A8}"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xmlns="" val="2710713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jpeg"/><Relationship Id="rId3" Type="http://schemas.openxmlformats.org/officeDocument/2006/relationships/image" Target="../media/image4.jpeg"/><Relationship Id="rId7" Type="http://schemas.openxmlformats.org/officeDocument/2006/relationships/image" Target="../media/image8.jpeg"/><Relationship Id="rId12" Type="http://schemas.openxmlformats.org/officeDocument/2006/relationships/image" Target="../media/image13.jpeg"/><Relationship Id="rId17" Type="http://schemas.openxmlformats.org/officeDocument/2006/relationships/image" Target="../media/image18.png"/><Relationship Id="rId2" Type="http://schemas.openxmlformats.org/officeDocument/2006/relationships/notesSlide" Target="../notesSlides/notesSlide1.xml"/><Relationship Id="rId16" Type="http://schemas.openxmlformats.org/officeDocument/2006/relationships/image" Target="../media/image17.jpeg"/><Relationship Id="rId1" Type="http://schemas.openxmlformats.org/officeDocument/2006/relationships/slideLayout" Target="../slideLayouts/slideLayout13.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jpeg"/><Relationship Id="rId15" Type="http://schemas.openxmlformats.org/officeDocument/2006/relationships/image" Target="../media/image16.jpe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jpeg"/><Relationship Id="rId14" Type="http://schemas.openxmlformats.org/officeDocument/2006/relationships/image" Target="../media/image15.jpe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39.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47.png"/></Relationships>
</file>

<file path=ppt/slides/_rels/slide2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1.png"/><Relationship Id="rId7"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8.jpeg"/></Relationships>
</file>

<file path=ppt/slides/_rels/slide22.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24.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 Id="rId14" Type="http://schemas.openxmlformats.org/officeDocument/2006/relationships/image" Target="../media/image60.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27.jpe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t>‘Stewardship Baseline’ Objectives Tool	 </a:t>
            </a:r>
            <a:endParaRPr lang="en-CA" dirty="0"/>
          </a:p>
        </p:txBody>
      </p:sp>
      <p:sp>
        <p:nvSpPr>
          <p:cNvPr id="3" name="Content Placeholder 2"/>
          <p:cNvSpPr>
            <a:spLocks noGrp="1"/>
          </p:cNvSpPr>
          <p:nvPr>
            <p:ph sz="quarter" idx="1"/>
          </p:nvPr>
        </p:nvSpPr>
        <p:spPr/>
        <p:txBody>
          <a:bodyPr/>
          <a:lstStyle/>
          <a:p>
            <a:pPr marL="0" indent="0" algn="ctr">
              <a:buNone/>
            </a:pPr>
            <a:r>
              <a:rPr lang="en-CA" dirty="0" smtClean="0"/>
              <a:t>A Demo</a:t>
            </a:r>
            <a:br>
              <a:rPr lang="en-CA" dirty="0" smtClean="0"/>
            </a:br>
            <a:endParaRPr lang="en-CA" dirty="0"/>
          </a:p>
        </p:txBody>
      </p:sp>
      <p:sp>
        <p:nvSpPr>
          <p:cNvPr id="117762" name="AutoShape 2" descr="data:image/jpeg;base64,/9j/4AAQSkZJRgABAQAAAQABAAD/2wCEAAkGBxITEhUSExIUFRUVGBcbFhcXFhcYGxoWFhcYFxQXFxgYHCggGBomHBcYITEhJSkrLi4uGB80ODMsNygtLysBCgoKDg0OGBAQGy4kHyYuLCwsNTcsNywuLCwsLC8tLC0rLCwsLCwtLCwvLDcsLCw0LCwsLCwsLCwsNywsLCwsLP/AABEIALcBEwMBIgACEQEDEQH/xAAcAAEAAgMBAQEAAAAAAAAAAAAABgcDBAUBAgj/xABGEAABAwIDBAUIBgkEAQUAAAABAAIDBBEFEiEGBzFBE1FhcYEUIjJCcpGhsSNSYoKSwSQzQ3OisrPR4VNjwvA0FSU1pPH/xAAYAQEAAwEAAAAAAAAAAAAAAAAAAQIDBP/EAC8RAQACAQMCBQMCBgMAAAAAAAABAgMRITESUQQyQYHRE3GRImFCUnKhweEUIzP/2gAMAwEAAhEDEQA/ALxREQEREBERAREQEREBERAREQEWvVV0Uf6yRjPacB7r8VyZ9r6RvCQu9ljvmQAs75sdPNaI91q0tbiHeRRR+3lOP2cx8GD/AJrxu31N/pze5h/5rL/mYf5l/o37JYijsG2lG7jI5ntMd8wCF2KPEYZf1crH+y4E+IGoWtM2O/ltE+6k0tHMNpERaKiIiAiIgIiICIiAiIgIiICIiAiIgIiICIiAiIgIiICLBW1jImF8jg1o5/kBzPYq12o21fI4QQteS/RkTNZH34ZyPRHZ38Vz5vEVx/p5tPENKY5tvxCZ4vtVBDdoPSPHJp0HtO4DwuoFiG3U9Q/ooM8jj6lO0n3v4+73Lewbd5LNaTEJMreIp4zYD944cT3eBHBSarxjD8NjyN6OMD1WAAk9Z5k9pWX0cuXfLbSO0f5lfrpTyxr+8oZSbH4pP5zzFSg8cx6STv5g+Nl1od2MXGorah555SI2/h1Ufxje495LKWInqK44fjdYbjO0HwW1PC4qcVUtlvbmU8fsFgzPTbmPW6Z1/wCEhasuyeBcgGnrEz/zcVGoN2OISayzkeJW4zc/JzqCtumvZlMz3bsuxlAf1NfPGeQL2yN/CQPmufUbH1sfnQz09UBw16KTw9Ue9fE+6ScehUH4rmz7FYrBrHK51upxVLeGxX5qmua8cS6lLttW0bhHUCRn2KhpLT7Ev+bdin2Bbc009mv+heeAcfNPsv4e+yqOTaXEYAY6qDpY+bZGZgfeFosq6WTWmd5O88YZCTETzyk6xn3hZThyY/8AztrHaflpGStvNHvD9JoqW2U27mpnCGUOcwcYnG7mj60T+Dm9nDuVu4XiUVRGJYnhzT7weYcOIPYr480X2naeyLU039G4iItlBERAREQEREBERAREQEREBERAREQEREBa2I1zIYzI82A95PIDrKzyPDQSTYAEknkBxKqfavGpqyoZT0wu+QkRDkxnrzP6v+jrvz+IzTSIrXe08fPs0x06t54hjxXFarEanyenF3jif2cDDzcebz/0clNcCwCkwyIvc7NIReSZ/pOPO1/Rb2e+68oqalwijtfXjI8+lJJzcfyCqrEsTrMZqOjiu2EHwt2phwRj3ne08yZMnVt6OztZvNlmcYKJpN9Mw/JauAbtKmqcJax7gDrY8VYOx2wlPRtByh0nNx61LwF0M0dwTYykpgMkTSRzIupAxgGgAC+kQF4QvUQYyFheFnIWN4V4ljaGhVUcbxZ7GuHaFC9ot2lLPd0Y6N/Yp44L5Wmmqmuj877QbNVlH5sjTJED5rhe7e1p5FbOxm2MtNKC11ydHNOjZGjk4eq8cj/kK+qmna9pa9oIPIqqdu92npTUuh4lo/Jc+bBF9459G+PNptK2sCxmKqiEsR0Ojmni13Nrh1ror867CbVy0k3nA3bpMw6Z2fWA+sP+8V+gqGsZNG2WN2ZjwC09hWeK822tzHLW1dN44bCIi1UEREBERAREQEREBERAREQEREBEWOeYMa57jZrQST2AXKTOgh28fHmwxmLNYZc0p+yPRb3k/l1rW2DwoUlO+vqQGzzjMb/s4uMcQ6tLE9vco5SQHEcSax4vGw+UTjllabQRHsLgPBix72tpnSyNoYDck2db5Lj8NHXM5p9do+3+22WenTHHv93GxevqMZrOhjuIWnwt1q5Nl9nYqOIRsaL21PWVyt3WyraOnbcDpHC7ipeuxiLy69WOeVrGlziGtaCSSbAAcST1IiX3derFTzNe0PY4Oa4AtINwQeBBWVEiIiD5csblkcsblaGV2B6+F5HUMffI9rspLTlINnDi024EdS9WsMxeEL1FKFbbx9is48rpm2lZqQPWHMHvCw7qtqcjxTSH6OU/R39STm3svw7x2qznC+hVO7wNnzTT9LHdscpzAj1JRqbdXIjtBXJ4ivTpkj05+zpw21/RK80Ub2C2hFZSsef1jfNkHU9ujvC4UkV0iIiAiIgIiICIiAiIgIiICIiAo3t7W9HSloOsrg37o853yt4qSKst8NY4AMb6QicW+3K7Iz4tHvXN4uZjFMRzO35a4Y/XH5a+ydSKTDZ692j6p7nN/dMvHCB2EAu++uHunwU1dU+tlFwCSL9a93qz9FFS4dFwYxjLD7IDR8lLdh6eTyfyele2Jseks5bnJkIuWRtJA05uPXoOa6a1isRWPRhNtZ1n1WEFGNodsW00wgEL3PJbq7zWWcbXadS7nyGoOq5ey+0VQysfRVT85zOax9gDmGo4AXa4ai+vDrWlvJ/8ym9lv9QosslRveIT5BLbrjv3dI2/5KSL4nia9pa9oc1wsQRcEHiCDxCDgbvmuFBDf7ZHcZHEKRL4ha0NDWgBoFgBYAAaAADgtSpxinjkbE+ZjZHWytJ114d1+V+KDeRFzP8A1+l6byfpmdLe2W/rfVvwzdl7oN+V4AJJsALk9g4rl4NWumpmS85Glw8Sco91lzN4mLdDSOYD583mN9k/rD+HTvcFl2Onb5FAA5twwXFxcanj1K0QxtKKbqHvvUtN7fRk3+v54Pjp8FYKxQUkceYxsa3O4udlAGZx4uNuJWVawoIiKUC4+1mFCppZI7edbMz226j+3iuwii0RMTEpidJ1hSe7THTTV/RONmTgG32x5p+GVX4CvzRt/TmmrnFunRzZh2NkGcDu1A8Ff+yeJCopYpQb3aL9648OvRpPpt+HZfnV2ERFqoIiICIiAiIgIiICIiAiIgKqdvR0mJQxnh09ID3Ne2U/AFWsql2xdlxaNx4CaM//AFnAfGy5/Ec0/qhpj4t9pQbbGvMuJvcD6Js3sPX81d2wNMI6GAD1ml5++SR8LDwX5/iBfUSy/wC4R87fIr9DbJP/AEKm/cx/yhdejlmUF2yf0WKCQaWMD/w5R/xW7vOky1UDrXswG3dISudvC87EA0cS2IeJJ/uulvJP6ZTey3+oVXRetmvidfXUlVFUzvNpfOMYcS0MuM8WXgC0Ea9etzqpHvMpWPpBLxcxzcpubWeQHAjgeXuWlvZaOigPU9w97b/ks21UubB43HiWU5PjlKhbVubAzNjw1rzo1nSuPc17iVFqKlFTQ19XKAZXPuHHUt6MNfZp5CzsvcAunhkuXApD1tlH4pC381yMAxN4oJqdlLPJ0hkGdjC5oLmNFjbmLfFDVLYtoHDCvKifpBHlv/uB3RBx+9qoXidA1mF0s4FpXTOJf63nZ7a8fUastd0keENjkY9hNTbK9pacuVz72PK4Uip8H8rwqCIODXWa5riLgEEg3t2EhTEKWs428GIS01LWlzs0jY25dMoDmOkcQLXzXsOPABbWy2y0JpHSuJd5RCQ5hAsNcwII1uC0Fe7yKcRUFPEDcRvY0HrDYni/wXb2VP8A7fD+6/utIhnKCbv6MzRVkQc5pdHHlLXFpDwXOaQR9oDvW7uzrJpZ3iSomcGMzBjpHOBucpJDr8L++ybovTn9iL5vWvsx+j4u+LgHOmYPZN5GfytV1UzwV9Saqpa+bPDG5rWAsaHZntbJbM0DRocBre9wue7bMl0srYQ6lhe1kkmbzvOOXOxtrFoNtL3sQewbwnLKOqqB6TvKZAfZzMiP4WMUI2clccOqKdlPPI6R5s9jA5gIbFZrjmuDpfgeIQWVXYrDC1rpJAA8gMsHOLiRfzQ0EnTW62YJ2PAcxzXA2ILSCLEAjh2EHxVaYzUVFNHhs7mEOha9pa7rFm5T1Zox8FMNj5IXslmg0bNKXlnAseWMD2uHtAu7nBBWW+en/S9PXZCfHOWfJqmG43ES+ldETrG74KO74LGshb9iEe+d1ll3KS5Kuoi7T8CVx081/u6/4a/ZdKIi0QIiICIiAiIgIiICIiAiIgKo96gMdW2Qf7D/AAEmR38IKtxVzvgoM7InfWbJGT2kAs/5Ln8TtWLdpif7tMW86d4lBN3+D+VMq49A+92E8ntJLb9h1B7CVZ+7+rLqRsTgRJA50b2ni2xJbcdxA8Cq83KVP6RMDxcL27eatLEMEjlcZA6SGUjKZIX5HFvIO4h1uVwbcl3V4cl+UKezyrGjl1bG9pceoQBoP8Yt4rY3ku/TKb2W/wBUqV4Bs/DSNIiDi53pPebudbgCQAAOwBR7bnA6ipqGOhbpHCTc8C4OcWsHW4//AKk1Rqzb2X/Qw/vHfBp/us+1seTCGMPFrace7KFyMdrmYnUUsEOYht3T3aR0YJbma640IDXDqu4LvbyHfoD/AGo/5wq9KdXKotcCf98+6e/5Lc3VT3ppW82y38HMbb+Ur52Sp+lwkxc3tnaO8ufb42UO2K2kbRyP6QOMcjQHBo1Dm3ymxI63Dx7E6TVMd6rr0sdjfLO0HsvG/j7x71v7v6jNQRfZL2nwe4j4ELlY7Tvmwp8pFnvPlFuppdcDwisPBRvYva1lJHLHI1zgTnjy6+faxab8AbN171aIRqkm9Y/osf74f05F1tk//j4f3X91wd4Ucv8A6fAZNZA+MyacHGN9/C5strYjFA+lLdQynhyvJ4Z7yE2PUGBp+92KyHH3RenUexF83rT26LqfEmzsHnERyDtLfMt45PitjdLM0SzMJAc5jMovqcpdmt18Qu9tphnS1VA7kZS13aBaW3uY9EOtiNBkw+SAaltM5g7S2Ij4kKLbrMSY1k8TnBtiJBcgeblyvOvVlb71YRVfxbth093SgwB1wyxzkXuGE8AOWbjbqQdyuxOCbo4KlrBHUxuewuOXg4dHqfRcWEHsIIWvsDhXQioc1xdE+S0Tj6zGXGftBJIuNDluNCFI5qCJ5DnxscQMozNBAF72AOg1+S2PgESp/b09Ni8UY9WSmb+Fwmd8CV97rtMWnA63fNaOCy+VYu6fi1vlE/3QDHF8Hj3Le3RDPiNQ/v8AmVx4t4m3eZddttI7Qu5ERaKiIiAiIgIiICIiAiIgIiICju31D0tFJYXMdnj7vpfwkqRL5kYHAgi4III7DxVb1i1ZrPqmJ0nV+etgpfJ8Vy8GyjMPvcR+K/vCvdUXtRh7qSquB51NJmHbE7U/w2P3VdWF1QliZIDcOaD8E8JebU0nmNpU8RXS2scS2kRF1Od4ANdOPFRPeBWxvpKiNrwXxOhztHFud7S2/eFLVVm1lopcQY82M4p3xX9YCRpdbus73FBLt3P/AIEXtSf1HLDX7B00s5mLngOdmfGLZXHideIBPEdptZdHY2jMVFAxwscpcQeI6RxfY9ozWXaQfLmAjKQLEWtbS3C1uqyiNBu/gjqBNnc5jXZmRkCwIN25nX84DqsOAvfnMEQaeLYcyoifDJfK8cRxBBuCO0EArToNm6eKmNLlL43G78xsXG4NyW26gNOQXYRBzaDAaWFwfFBG1wvZwF3C4sbOOvAkLokfDh8l6iAiIgKP7d4r5PRSuBs946NntPuCR3NzO8FIFTu9HGXVFS2lh87o3dG0D1p3kB34dB2Wcsc9+mm3M7Q1xV6rfsx7ExdFR1tadM30Ufsx3LyO9zrfdXY3EUhImmPrFaO8LLRYdBQsOuUA9p4vd4uJPip3uqwroKFlxYv1KrFemsV7NZnWZlMUREBERAREQEREBERAREQEREBERBX29jB7xtrGjWPzZf3Z4O+6fgStPdhioyGlcfR1j7WdQ7vlZWRVQtexzXAFrgQb8LHivz3VyHD67o2O80OzU7+Vv9M/IdYWFtcd/qR7/Psvp116Z9l8ouZs/jMdVEJGaHg9vNruYP5FdNd1bRaNYccxMTpIsFTRxyW6SNj8pu3M1rrHrFxoVnRSgREQEREBERAREQERc/HcYipYjNKdBo1o4udya0dfy4qJmIjWUxEzOkOXtztGKOA5SOmkuIh1fWeext/fYKC7r8E6SR2IS+hHmEN/Wf8AtJNergD1k9S5UENRjFacxszTpXDhHEDpGztOvebnrUu3gY3HRUjaaEBpLQ1jRybwXLT/ALLfUniOPl1adEdMc+qI4m92J4q2NurGO+AOqv2kgDGNYODQB7lWu5rZkxRmqkHnycL9StBXQIiICIiAiIgIiICIiAiIgIiICLwlcet2iiYHWN3DgPz7lEzoNjGsSZEw5rEkHzT1dvYqI27bHK0gmxBuNdR4rt7XbU6uJdqq5nkfO7M4kDkOzt/sojfdPDf2N2ylp5R54Dxpc+jI36rx19qvnZvaaGrb5pyyAedGTqOst+s3tHjZfm2vwwEZmjVZ8DxeVhABddvCxIe23Nh593FZxFsU6047fCZit40tz3+X6mRVhszvM0DakZwNOkYLPHts0v3i3cVYeGYrBUNzQyteOdjqPaadW+IXRjz0vxz29XPfFavLcREWzMREQEREBFp4nikFO3PNK2Mcsx1Pst4uPYAq72m3nGxZSNyj/VeLu+4zl3m/cFlkzUpzLSmO1uE12l2ngo2XkOaQjzImnzndp+q3tPhfgqnc+sxipsDoOLtejhYTwb1n4kjs02cA2Oqq53TVDnxxONy5+skndfl2nTvVgVdZSYZT5WhrGtGjRxJ6yeJPasOm2Wdb7V7fLeOnHtXeWIimwqkyt0DRck+k9/Nzu35KvtmcKmxatM8l+iab68LcgsbW1WNVIABEIPhZXhs7gkdJC2KMAWGp6ytpn0hWIb9LA2NoY0WDRYLKiKqRERAREQEREBERAREQEREBeEoSoftTtIGgsYdOZ6/8KJnQNqtowAWMOnM9f+FWmJ4y431WDFsVLyTfRRHE8RLzkZ4kKsRrvKSom6aQkm+XgPzWZreQWGlpgwdqs/dzsN0uWpnH0fFrfrf4V0MOw+7zyhplqLtYR5oGhPau9tFupp3wgQebI0el1ntVkRsDQABYDgAvpB+X6+jfTSdHWROFtBKzRw8eDvFdGiw6c2kpJWzW4ZXdFKPC/wAir8xvAYKphZKwOvztqqn2g3VzwOMtFIdNct9VS+Ol/NC0WmOGlTbfV9Mck2b2aiM3/ELOPeSVIKLesw/rKfxjkB/hcB81FItrK+l+iq4OkYNCHtuPiLLfpsewafSWkZGeeW7P5CFEY7x5b/ndEzWeaphFvLozxjqG97GH5PSXeZRjgyod3MYPm9cGnwHA5NWnL3SH87rdj2Mwfrzd8v8AZW0z/wA0K6Yu0vit3rsH6un8ZJAP4Wg396j1ZvBr6g5Irtv6sEZzfidc+LbKYQ4Ng8P7OH7znP8Ag4kLJLthh9O3KwsaB6sbQB7go+lknzX/AAmJpHFUJoNiMQqXZ5vogeL5XFzyO43N+w271NsF2LoqP6R/0kg1zyWNj9lvAd5ue1RvFd6o9GniLj1rhsp8WxJ3BzWHvAsrUx46cQmbWtyl21O8eKG7IfPf2cFF8D2XrcUlEtQXNjvzvw7AptsnushgtJOekf1HgrFghawBrQAByCtM6qxDQwHA4aWMRxNAtxPWumiKEiIiAiIgIiICIiAiIgIiICIiCIbU7Q2BYy9hxPX/AIVY4tXl5NzoiLON1pQnFK0lxYzxXtJTBg7URaKpDsxgD6yYRtsBzJPJfoLBMMbTQshaSQ0c16iDeREQEREGnW4XDKLSRtd3hRPFN19DLchmQ9iIgjlTuab+znI71pndFUDhU/FEQfUe5+U+lULq0O52nGskjnIiCV4VsNRQejECes6qQxQtaLNAA7ERBkREQEREBERAREQEREBERAREQf/Z"/>
          <p:cNvSpPr>
            <a:spLocks noChangeAspect="1" noChangeArrowheads="1"/>
          </p:cNvSpPr>
          <p:nvPr/>
        </p:nvSpPr>
        <p:spPr bwMode="auto">
          <a:xfrm>
            <a:off x="0" y="-1068388"/>
            <a:ext cx="2619375" cy="1743076"/>
          </a:xfrm>
          <a:prstGeom prst="rect">
            <a:avLst/>
          </a:prstGeom>
          <a:noFill/>
        </p:spPr>
        <p:txBody>
          <a:bodyPr vert="horz" wrap="square" lIns="91440" tIns="45720" rIns="91440" bIns="45720" numCol="1" anchor="t" anchorCtr="0" compatLnSpc="1">
            <a:prstTxWarp prst="textNoShape">
              <a:avLst/>
            </a:prstTxWarp>
          </a:bodyPr>
          <a:lstStyle/>
          <a:p>
            <a:endParaRPr lang="en-CA">
              <a:solidFill>
                <a:prstClr val="black"/>
              </a:solidFill>
            </a:endParaRPr>
          </a:p>
        </p:txBody>
      </p:sp>
      <p:pic>
        <p:nvPicPr>
          <p:cNvPr id="21" name="Picture 6" descr="http://upload.wikimedia.org/wikipedia/commons/1/14/Northern_Spotted_Owl.USFWS-thumb.jpg"/>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7596336" y="1556792"/>
            <a:ext cx="995818" cy="1512168"/>
          </a:xfrm>
          <a:prstGeom prst="rect">
            <a:avLst/>
          </a:prstGeom>
          <a:ln>
            <a:noFill/>
          </a:ln>
          <a:effectLst>
            <a:outerShdw blurRad="190500" algn="tl" rotWithShape="0">
              <a:srgbClr val="000000">
                <a:alpha val="70000"/>
              </a:srgbClr>
            </a:outerShdw>
          </a:effectLst>
        </p:spPr>
      </p:pic>
      <p:pic>
        <p:nvPicPr>
          <p:cNvPr id="23" name="Picture 2" descr="http://farm4.static.flickr.com/3104/2682928904_b0d0c31bea.jpg"/>
          <p:cNvPicPr>
            <a:picLocks noChangeAspect="1" noChangeArrowheads="1"/>
          </p:cNvPicPr>
          <p:nvPr/>
        </p:nvPicPr>
        <p:blipFill>
          <a:blip r:embed="rId4" cstate="screen">
            <a:extLst>
              <a:ext uri="{28A0092B-C50C-407E-A947-70E740481C1C}">
                <a14:useLocalDpi xmlns:a14="http://schemas.microsoft.com/office/drawing/2010/main" xmlns=""/>
              </a:ext>
            </a:extLst>
          </a:blip>
          <a:srcRect/>
          <a:stretch>
            <a:fillRect/>
          </a:stretch>
        </p:blipFill>
        <p:spPr bwMode="auto">
          <a:xfrm>
            <a:off x="395536" y="4149080"/>
            <a:ext cx="1368152" cy="2015457"/>
          </a:xfrm>
          <a:prstGeom prst="rect">
            <a:avLst/>
          </a:prstGeom>
          <a:ln>
            <a:noFill/>
          </a:ln>
          <a:effectLst>
            <a:outerShdw blurRad="190500" algn="tl" rotWithShape="0">
              <a:srgbClr val="000000">
                <a:alpha val="70000"/>
              </a:srgbClr>
            </a:outerShdw>
          </a:effectLst>
        </p:spPr>
      </p:pic>
      <p:pic>
        <p:nvPicPr>
          <p:cNvPr id="24" name="Picture 4" descr="http://www.sierraclub.bc.ca/images/murrelet.jpg"/>
          <p:cNvPicPr>
            <a:picLocks noChangeAspect="1" noChangeArrowheads="1"/>
          </p:cNvPicPr>
          <p:nvPr/>
        </p:nvPicPr>
        <p:blipFill>
          <a:blip r:embed="rId5" cstate="screen">
            <a:extLst>
              <a:ext uri="{28A0092B-C50C-407E-A947-70E740481C1C}">
                <a14:useLocalDpi xmlns:a14="http://schemas.microsoft.com/office/drawing/2010/main" xmlns=""/>
              </a:ext>
            </a:extLst>
          </a:blip>
          <a:srcRect/>
          <a:stretch>
            <a:fillRect/>
          </a:stretch>
        </p:blipFill>
        <p:spPr bwMode="auto">
          <a:xfrm>
            <a:off x="323528" y="2852936"/>
            <a:ext cx="1600627" cy="1152128"/>
          </a:xfrm>
          <a:prstGeom prst="rect">
            <a:avLst/>
          </a:prstGeom>
          <a:ln>
            <a:noFill/>
          </a:ln>
          <a:effectLst>
            <a:outerShdw blurRad="190500" algn="tl" rotWithShape="0">
              <a:srgbClr val="000000">
                <a:alpha val="70000"/>
              </a:srgbClr>
            </a:outerShdw>
          </a:effectLst>
        </p:spPr>
      </p:pic>
      <p:pic>
        <p:nvPicPr>
          <p:cNvPr id="117782" name="Picture 22" descr="Wolverine in snow"/>
          <p:cNvPicPr>
            <a:picLocks noChangeAspect="1" noChangeArrowheads="1"/>
          </p:cNvPicPr>
          <p:nvPr/>
        </p:nvPicPr>
        <p:blipFill>
          <a:blip r:embed="rId6" cstate="screen">
            <a:extLst>
              <a:ext uri="{28A0092B-C50C-407E-A947-70E740481C1C}">
                <a14:useLocalDpi xmlns:a14="http://schemas.microsoft.com/office/drawing/2010/main" xmlns=""/>
              </a:ext>
            </a:extLst>
          </a:blip>
          <a:srcRect/>
          <a:stretch>
            <a:fillRect/>
          </a:stretch>
        </p:blipFill>
        <p:spPr bwMode="auto">
          <a:xfrm>
            <a:off x="1907704" y="5229200"/>
            <a:ext cx="1504956" cy="1008112"/>
          </a:xfrm>
          <a:prstGeom prst="rect">
            <a:avLst/>
          </a:prstGeom>
          <a:ln>
            <a:noFill/>
          </a:ln>
          <a:effectLst>
            <a:outerShdw blurRad="190500" algn="tl" rotWithShape="0">
              <a:srgbClr val="000000">
                <a:alpha val="70000"/>
              </a:srgbClr>
            </a:outerShdw>
          </a:effectLst>
        </p:spPr>
      </p:pic>
      <p:pic>
        <p:nvPicPr>
          <p:cNvPr id="117784" name="Picture 24" descr="http://savethefrogs.com/amphibians/images/north-america/Rana-pretiosa-Oregon-Spotted-Frog-Andy-OConnor-550.jpg"/>
          <p:cNvPicPr>
            <a:picLocks noChangeAspect="1" noChangeArrowheads="1"/>
          </p:cNvPicPr>
          <p:nvPr/>
        </p:nvPicPr>
        <p:blipFill>
          <a:blip r:embed="rId7" cstate="screen">
            <a:extLst>
              <a:ext uri="{28A0092B-C50C-407E-A947-70E740481C1C}">
                <a14:useLocalDpi xmlns:a14="http://schemas.microsoft.com/office/drawing/2010/main" xmlns=""/>
              </a:ext>
            </a:extLst>
          </a:blip>
          <a:srcRect/>
          <a:stretch>
            <a:fillRect/>
          </a:stretch>
        </p:blipFill>
        <p:spPr bwMode="auto">
          <a:xfrm>
            <a:off x="323528" y="1556792"/>
            <a:ext cx="1584176" cy="1137727"/>
          </a:xfrm>
          <a:prstGeom prst="rect">
            <a:avLst/>
          </a:prstGeom>
          <a:ln>
            <a:noFill/>
          </a:ln>
          <a:effectLst>
            <a:outerShdw blurRad="190500" algn="tl" rotWithShape="0">
              <a:srgbClr val="000000">
                <a:alpha val="70000"/>
              </a:srgbClr>
            </a:outerShdw>
          </a:effectLst>
        </p:spPr>
      </p:pic>
      <p:pic>
        <p:nvPicPr>
          <p:cNvPr id="117786" name="Picture 26" descr="http://cleanenergybc.files.wordpress.com/2010/12/toba-montrose-run-of-river-project.jpg"/>
          <p:cNvPicPr>
            <a:picLocks noChangeAspect="1" noChangeArrowheads="1"/>
          </p:cNvPicPr>
          <p:nvPr/>
        </p:nvPicPr>
        <p:blipFill>
          <a:blip r:embed="rId8" cstate="screen">
            <a:extLst>
              <a:ext uri="{28A0092B-C50C-407E-A947-70E740481C1C}">
                <a14:useLocalDpi xmlns:a14="http://schemas.microsoft.com/office/drawing/2010/main" xmlns=""/>
              </a:ext>
            </a:extLst>
          </a:blip>
          <a:srcRect/>
          <a:stretch>
            <a:fillRect/>
          </a:stretch>
        </p:blipFill>
        <p:spPr bwMode="auto">
          <a:xfrm>
            <a:off x="2051720" y="3573016"/>
            <a:ext cx="2343860" cy="1512168"/>
          </a:xfrm>
          <a:prstGeom prst="rect">
            <a:avLst/>
          </a:prstGeom>
          <a:ln>
            <a:noFill/>
          </a:ln>
          <a:effectLst>
            <a:outerShdw blurRad="190500" algn="tl" rotWithShape="0">
              <a:srgbClr val="000000">
                <a:alpha val="70000"/>
              </a:srgbClr>
            </a:outerShdw>
          </a:effectLst>
        </p:spPr>
      </p:pic>
      <p:pic>
        <p:nvPicPr>
          <p:cNvPr id="19" name="Picture 8" descr="http://www.washington.edu/burkemuseum/collections/herpetology/ascaphus1.jpg"/>
          <p:cNvPicPr>
            <a:picLocks noChangeAspect="1" noChangeArrowheads="1"/>
          </p:cNvPicPr>
          <p:nvPr/>
        </p:nvPicPr>
        <p:blipFill>
          <a:blip r:embed="rId9" cstate="screen">
            <a:extLst>
              <a:ext uri="{28A0092B-C50C-407E-A947-70E740481C1C}">
                <a14:useLocalDpi xmlns:a14="http://schemas.microsoft.com/office/drawing/2010/main" xmlns=""/>
              </a:ext>
            </a:extLst>
          </a:blip>
          <a:srcRect/>
          <a:stretch>
            <a:fillRect/>
          </a:stretch>
        </p:blipFill>
        <p:spPr bwMode="auto">
          <a:xfrm>
            <a:off x="5076056" y="5229200"/>
            <a:ext cx="1351221" cy="1008112"/>
          </a:xfrm>
          <a:prstGeom prst="rect">
            <a:avLst/>
          </a:prstGeom>
          <a:ln>
            <a:noFill/>
          </a:ln>
          <a:effectLst>
            <a:outerShdw blurRad="190500" algn="tl" rotWithShape="0">
              <a:srgbClr val="000000">
                <a:alpha val="70000"/>
              </a:srgbClr>
            </a:outerShdw>
          </a:effectLst>
        </p:spPr>
      </p:pic>
      <p:pic>
        <p:nvPicPr>
          <p:cNvPr id="22" name="Picture 6" descr="http://www.elwhainfo.org/files/Image/Bull%20trout.preview.jpg"/>
          <p:cNvPicPr>
            <a:picLocks noChangeAspect="1" noChangeArrowheads="1"/>
          </p:cNvPicPr>
          <p:nvPr/>
        </p:nvPicPr>
        <p:blipFill>
          <a:blip r:embed="rId10" cstate="screen">
            <a:extLst>
              <a:ext uri="{28A0092B-C50C-407E-A947-70E740481C1C}">
                <a14:useLocalDpi xmlns:a14="http://schemas.microsoft.com/office/drawing/2010/main" xmlns=""/>
              </a:ext>
            </a:extLst>
          </a:blip>
          <a:srcRect/>
          <a:stretch>
            <a:fillRect/>
          </a:stretch>
        </p:blipFill>
        <p:spPr bwMode="auto">
          <a:xfrm>
            <a:off x="4211959" y="2060848"/>
            <a:ext cx="1966489" cy="1368152"/>
          </a:xfrm>
          <a:prstGeom prst="rect">
            <a:avLst/>
          </a:prstGeom>
          <a:ln>
            <a:noFill/>
          </a:ln>
          <a:effectLst>
            <a:outerShdw blurRad="190500" algn="tl" rotWithShape="0">
              <a:srgbClr val="000000">
                <a:alpha val="70000"/>
              </a:srgbClr>
            </a:outerShdw>
          </a:effectLst>
        </p:spPr>
      </p:pic>
      <p:pic>
        <p:nvPicPr>
          <p:cNvPr id="117788" name="Picture 28" descr="http://columbiariverkeeper.org/wp-content/uploads/2012/11/pipeline.jpg"/>
          <p:cNvPicPr>
            <a:picLocks noChangeAspect="1" noChangeArrowheads="1"/>
          </p:cNvPicPr>
          <p:nvPr/>
        </p:nvPicPr>
        <p:blipFill>
          <a:blip r:embed="rId11" cstate="screen">
            <a:extLst>
              <a:ext uri="{28A0092B-C50C-407E-A947-70E740481C1C}">
                <a14:useLocalDpi xmlns:a14="http://schemas.microsoft.com/office/drawing/2010/main" xmlns=""/>
              </a:ext>
            </a:extLst>
          </a:blip>
          <a:srcRect/>
          <a:stretch>
            <a:fillRect/>
          </a:stretch>
        </p:blipFill>
        <p:spPr bwMode="auto">
          <a:xfrm>
            <a:off x="6660232" y="4797152"/>
            <a:ext cx="2088232" cy="1384989"/>
          </a:xfrm>
          <a:prstGeom prst="rect">
            <a:avLst/>
          </a:prstGeom>
          <a:ln>
            <a:noFill/>
          </a:ln>
          <a:effectLst>
            <a:outerShdw blurRad="190500" algn="tl" rotWithShape="0">
              <a:srgbClr val="000000">
                <a:alpha val="70000"/>
              </a:srgbClr>
            </a:outerShdw>
          </a:effectLst>
        </p:spPr>
      </p:pic>
      <p:pic>
        <p:nvPicPr>
          <p:cNvPr id="117790" name="Picture 30" descr="http://static.ddmcdn.com/gif/bear-attack-4.jpg"/>
          <p:cNvPicPr>
            <a:picLocks noChangeAspect="1" noChangeArrowheads="1"/>
          </p:cNvPicPr>
          <p:nvPr/>
        </p:nvPicPr>
        <p:blipFill>
          <a:blip r:embed="rId12" cstate="screen">
            <a:extLst>
              <a:ext uri="{28A0092B-C50C-407E-A947-70E740481C1C}">
                <a14:useLocalDpi xmlns:a14="http://schemas.microsoft.com/office/drawing/2010/main" xmlns=""/>
              </a:ext>
            </a:extLst>
          </a:blip>
          <a:srcRect/>
          <a:stretch>
            <a:fillRect/>
          </a:stretch>
        </p:blipFill>
        <p:spPr bwMode="auto">
          <a:xfrm>
            <a:off x="2267744" y="2060848"/>
            <a:ext cx="1793776" cy="1345332"/>
          </a:xfrm>
          <a:prstGeom prst="rect">
            <a:avLst/>
          </a:prstGeom>
          <a:ln>
            <a:noFill/>
          </a:ln>
          <a:effectLst>
            <a:outerShdw blurRad="190500" algn="tl" rotWithShape="0">
              <a:srgbClr val="000000">
                <a:alpha val="70000"/>
              </a:srgbClr>
            </a:outerShdw>
          </a:effectLst>
        </p:spPr>
      </p:pic>
      <p:pic>
        <p:nvPicPr>
          <p:cNvPr id="117792" name="Picture 32" descr="http://www.cathedralgrove.eu/pictures/02-4-cmt.jpg"/>
          <p:cNvPicPr>
            <a:picLocks noChangeAspect="1" noChangeArrowheads="1"/>
          </p:cNvPicPr>
          <p:nvPr/>
        </p:nvPicPr>
        <p:blipFill>
          <a:blip r:embed="rId13" cstate="screen">
            <a:extLst>
              <a:ext uri="{28A0092B-C50C-407E-A947-70E740481C1C}">
                <a14:useLocalDpi xmlns:a14="http://schemas.microsoft.com/office/drawing/2010/main" xmlns=""/>
              </a:ext>
            </a:extLst>
          </a:blip>
          <a:srcRect/>
          <a:stretch>
            <a:fillRect/>
          </a:stretch>
        </p:blipFill>
        <p:spPr bwMode="auto">
          <a:xfrm>
            <a:off x="6460748" y="1556793"/>
            <a:ext cx="972337" cy="1440160"/>
          </a:xfrm>
          <a:prstGeom prst="rect">
            <a:avLst/>
          </a:prstGeom>
          <a:ln>
            <a:noFill/>
          </a:ln>
          <a:effectLst>
            <a:outerShdw blurRad="190500" algn="tl" rotWithShape="0">
              <a:srgbClr val="000000">
                <a:alpha val="70000"/>
              </a:srgbClr>
            </a:outerShdw>
          </a:effectLst>
        </p:spPr>
      </p:pic>
      <p:pic>
        <p:nvPicPr>
          <p:cNvPr id="117794" name="Picture 34" descr="http://qmackie.files.wordpress.com/2013/02/asbc-feb-2013-talk.jpg"/>
          <p:cNvPicPr>
            <a:picLocks noChangeAspect="1" noChangeArrowheads="1"/>
          </p:cNvPicPr>
          <p:nvPr/>
        </p:nvPicPr>
        <p:blipFill>
          <a:blip r:embed="rId14" cstate="screen">
            <a:extLst>
              <a:ext uri="{28A0092B-C50C-407E-A947-70E740481C1C}">
                <a14:useLocalDpi xmlns:a14="http://schemas.microsoft.com/office/drawing/2010/main" xmlns=""/>
              </a:ext>
            </a:extLst>
          </a:blip>
          <a:srcRect/>
          <a:stretch>
            <a:fillRect/>
          </a:stretch>
        </p:blipFill>
        <p:spPr bwMode="auto">
          <a:xfrm>
            <a:off x="4499992" y="3573016"/>
            <a:ext cx="1969435" cy="1477954"/>
          </a:xfrm>
          <a:prstGeom prst="rect">
            <a:avLst/>
          </a:prstGeom>
          <a:ln>
            <a:noFill/>
          </a:ln>
          <a:effectLst>
            <a:outerShdw blurRad="190500" algn="tl" rotWithShape="0">
              <a:srgbClr val="000000">
                <a:alpha val="70000"/>
              </a:srgbClr>
            </a:outerShdw>
          </a:effectLst>
        </p:spPr>
      </p:pic>
      <p:pic>
        <p:nvPicPr>
          <p:cNvPr id="117796" name="Picture 36" descr="http://3.bp.blogspot.com/_C9uCytDjXEg/S-heWXczj-I/AAAAAAAAAMA/L4r362UZkw0/s1600/SL090915-WHISTLER+BIKE+PARK-001.jpg"/>
          <p:cNvPicPr>
            <a:picLocks noChangeAspect="1" noChangeArrowheads="1"/>
          </p:cNvPicPr>
          <p:nvPr/>
        </p:nvPicPr>
        <p:blipFill>
          <a:blip r:embed="rId15" cstate="screen">
            <a:extLst>
              <a:ext uri="{28A0092B-C50C-407E-A947-70E740481C1C}">
                <a14:useLocalDpi xmlns:a14="http://schemas.microsoft.com/office/drawing/2010/main" xmlns=""/>
              </a:ext>
            </a:extLst>
          </a:blip>
          <a:srcRect/>
          <a:stretch>
            <a:fillRect/>
          </a:stretch>
        </p:blipFill>
        <p:spPr bwMode="auto">
          <a:xfrm>
            <a:off x="3491880" y="5229200"/>
            <a:ext cx="1512168" cy="1008112"/>
          </a:xfrm>
          <a:prstGeom prst="rect">
            <a:avLst/>
          </a:prstGeom>
          <a:ln>
            <a:noFill/>
          </a:ln>
          <a:effectLst>
            <a:outerShdw blurRad="190500" algn="tl" rotWithShape="0">
              <a:srgbClr val="000000">
                <a:alpha val="70000"/>
              </a:srgbClr>
            </a:outerShdw>
          </a:effectLst>
        </p:spPr>
      </p:pic>
      <p:pic>
        <p:nvPicPr>
          <p:cNvPr id="4" name="Picture 2" descr="http://urbantreefrog.com/wp-content/uploads/2009/10/wpturtle.jpg"/>
          <p:cNvPicPr>
            <a:picLocks noChangeAspect="1" noChangeArrowheads="1"/>
          </p:cNvPicPr>
          <p:nvPr/>
        </p:nvPicPr>
        <p:blipFill>
          <a:blip r:embed="rId16" cstate="screen">
            <a:extLst>
              <a:ext uri="{28A0092B-C50C-407E-A947-70E740481C1C}">
                <a14:useLocalDpi xmlns:a14="http://schemas.microsoft.com/office/drawing/2010/main" xmlns=""/>
              </a:ext>
            </a:extLst>
          </a:blip>
          <a:srcRect/>
          <a:stretch>
            <a:fillRect/>
          </a:stretch>
        </p:blipFill>
        <p:spPr bwMode="auto">
          <a:xfrm>
            <a:off x="6660232" y="3140968"/>
            <a:ext cx="2026196" cy="1349447"/>
          </a:xfrm>
          <a:prstGeom prst="rect">
            <a:avLst/>
          </a:prstGeom>
          <a:ln>
            <a:noFill/>
          </a:ln>
          <a:effectLst>
            <a:outerShdw blurRad="292100" dist="139700" dir="2700000" algn="tl" rotWithShape="0">
              <a:srgbClr val="333333">
                <a:alpha val="65000"/>
              </a:srgbClr>
            </a:outerShdw>
          </a:effectLst>
        </p:spPr>
      </p:pic>
      <p:pic>
        <p:nvPicPr>
          <p:cNvPr id="20" name="Picture 2"/>
          <p:cNvPicPr>
            <a:picLocks noChangeAspect="1" noChangeArrowheads="1"/>
          </p:cNvPicPr>
          <p:nvPr/>
        </p:nvPicPr>
        <p:blipFill>
          <a:blip r:embed="rId17" cstate="screen">
            <a:extLst>
              <a:ext uri="{28A0092B-C50C-407E-A947-70E740481C1C}">
                <a14:useLocalDpi xmlns:a14="http://schemas.microsoft.com/office/drawing/2010/main" xmlns=""/>
              </a:ext>
            </a:extLst>
          </a:blip>
          <a:srcRect/>
          <a:stretch>
            <a:fillRect/>
          </a:stretch>
        </p:blipFill>
        <p:spPr bwMode="auto">
          <a:xfrm>
            <a:off x="8094245" y="279004"/>
            <a:ext cx="870243" cy="897440"/>
          </a:xfrm>
          <a:prstGeom prst="rect">
            <a:avLst/>
          </a:prstGeom>
          <a:noFill/>
          <a:ln>
            <a:noFill/>
          </a:ln>
        </p:spPr>
      </p:pic>
    </p:spTree>
    <p:extLst>
      <p:ext uri="{BB962C8B-B14F-4D97-AF65-F5344CB8AC3E}">
        <p14:creationId xmlns:p14="http://schemas.microsoft.com/office/powerpoint/2010/main" xmlns="" val="825820386"/>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Flow Allocation - September</a:t>
            </a:r>
            <a:endParaRPr lang="en-CA" dirty="0"/>
          </a:p>
        </p:txBody>
      </p:sp>
      <p:sp>
        <p:nvSpPr>
          <p:cNvPr id="3" name="Content Placeholder 2"/>
          <p:cNvSpPr>
            <a:spLocks noGrp="1"/>
          </p:cNvSpPr>
          <p:nvPr>
            <p:ph sz="quarter" idx="1"/>
          </p:nvPr>
        </p:nvSpPr>
        <p:spPr/>
        <p:txBody>
          <a:bodyPr/>
          <a:lstStyle/>
          <a:p>
            <a:endParaRPr lang="en-CA"/>
          </a:p>
        </p:txBody>
      </p:sp>
      <p:pic>
        <p:nvPicPr>
          <p:cNvPr id="2050" name="Picture 3" descr="image003"/>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0" y="1074521"/>
            <a:ext cx="9144000" cy="5018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3"/>
          <p:cNvPicPr>
            <a:picLocks noChangeAspect="1" noChangeArrowheads="1"/>
          </p:cNvPicPr>
          <p:nvPr/>
        </p:nvPicPr>
        <p:blipFill>
          <a:blip r:embed="rId4" cstate="screen">
            <a:extLst>
              <a:ext uri="{28A0092B-C50C-407E-A947-70E740481C1C}">
                <a14:useLocalDpi xmlns:a14="http://schemas.microsoft.com/office/drawing/2010/main" xmlns=""/>
              </a:ext>
            </a:extLst>
          </a:blip>
          <a:srcRect/>
          <a:stretch>
            <a:fillRect/>
          </a:stretch>
        </p:blipFill>
        <p:spPr bwMode="auto">
          <a:xfrm>
            <a:off x="7506903" y="1374118"/>
            <a:ext cx="1612973" cy="26642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801949983"/>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Applications of SBOT</a:t>
            </a:r>
            <a:endParaRPr lang="en-CA" dirty="0"/>
          </a:p>
        </p:txBody>
      </p:sp>
      <p:sp>
        <p:nvSpPr>
          <p:cNvPr id="3" name="Content Placeholder 2"/>
          <p:cNvSpPr>
            <a:spLocks noGrp="1"/>
          </p:cNvSpPr>
          <p:nvPr>
            <p:ph sz="quarter" idx="1"/>
          </p:nvPr>
        </p:nvSpPr>
        <p:spPr/>
        <p:txBody>
          <a:bodyPr>
            <a:normAutofit lnSpcReduction="10000"/>
          </a:bodyPr>
          <a:lstStyle/>
          <a:p>
            <a:r>
              <a:rPr lang="en-CA" dirty="0"/>
              <a:t>Operational Decisions</a:t>
            </a:r>
          </a:p>
          <a:p>
            <a:pPr lvl="1"/>
            <a:r>
              <a:rPr lang="en-CA" dirty="0" smtClean="0"/>
              <a:t>Environmental assessments</a:t>
            </a:r>
            <a:endParaRPr lang="en-CA" dirty="0"/>
          </a:p>
          <a:p>
            <a:pPr lvl="1"/>
            <a:r>
              <a:rPr lang="en-CA" dirty="0"/>
              <a:t>Tenure</a:t>
            </a:r>
          </a:p>
          <a:p>
            <a:pPr lvl="1"/>
            <a:r>
              <a:rPr lang="en-CA" dirty="0"/>
              <a:t>Permit</a:t>
            </a:r>
          </a:p>
          <a:p>
            <a:r>
              <a:rPr lang="en-CA" dirty="0"/>
              <a:t>Tactical Initiative</a:t>
            </a:r>
          </a:p>
          <a:p>
            <a:pPr lvl="1"/>
            <a:r>
              <a:rPr lang="en-CA" dirty="0"/>
              <a:t>Monitoring</a:t>
            </a:r>
          </a:p>
          <a:p>
            <a:pPr lvl="1"/>
            <a:r>
              <a:rPr lang="en-CA" dirty="0" smtClean="0"/>
              <a:t>Integrated investment </a:t>
            </a:r>
            <a:r>
              <a:rPr lang="en-CA" dirty="0"/>
              <a:t>planning</a:t>
            </a:r>
          </a:p>
          <a:p>
            <a:r>
              <a:rPr lang="en-CA" dirty="0" smtClean="0"/>
              <a:t>Strategic</a:t>
            </a:r>
          </a:p>
          <a:p>
            <a:pPr lvl="1"/>
            <a:r>
              <a:rPr lang="en-CA" dirty="0" smtClean="0"/>
              <a:t>Forest, land or water resource use</a:t>
            </a:r>
          </a:p>
          <a:p>
            <a:pPr lvl="2"/>
            <a:r>
              <a:rPr lang="en-CA" dirty="0" smtClean="0"/>
              <a:t>Planning and </a:t>
            </a:r>
          </a:p>
          <a:p>
            <a:pPr lvl="2"/>
            <a:r>
              <a:rPr lang="en-CA" dirty="0" smtClean="0"/>
              <a:t>Objective setting</a:t>
            </a:r>
          </a:p>
          <a:p>
            <a:pPr marL="457200" lvl="1" indent="0">
              <a:buNone/>
            </a:pPr>
            <a:endParaRPr lang="en-CA" dirty="0" smtClean="0"/>
          </a:p>
        </p:txBody>
      </p:sp>
    </p:spTree>
    <p:extLst>
      <p:ext uri="{BB962C8B-B14F-4D97-AF65-F5344CB8AC3E}">
        <p14:creationId xmlns:p14="http://schemas.microsoft.com/office/powerpoint/2010/main" xmlns="" val="40705423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700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700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700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childTnLst>
                          </p:cTn>
                        </p:par>
                        <p:par>
                          <p:cTn id="14" fill="hold">
                            <p:stCondLst>
                              <p:cond delay="7500"/>
                            </p:stCondLst>
                            <p:childTnLst>
                              <p:par>
                                <p:cTn id="15" presetID="10" presetClass="entr" presetSubtype="0" fill="hold" nodeType="afterEffect">
                                  <p:stCondLst>
                                    <p:cond delay="200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par>
                                <p:cTn id="18" presetID="10" presetClass="entr" presetSubtype="0" fill="hold" nodeType="withEffect">
                                  <p:stCondLst>
                                    <p:cond delay="2000"/>
                                  </p:stCondLst>
                                  <p:childTnLst>
                                    <p:set>
                                      <p:cBhvr>
                                        <p:cTn id="19" dur="1" fill="hold">
                                          <p:stCondLst>
                                            <p:cond delay="0"/>
                                          </p:stCondLst>
                                        </p:cTn>
                                        <p:tgtEl>
                                          <p:spTgt spid="3">
                                            <p:txEl>
                                              <p:pRg st="6" end="6"/>
                                            </p:txEl>
                                          </p:spTgt>
                                        </p:tgtEl>
                                        <p:attrNameLst>
                                          <p:attrName>style.visibility</p:attrName>
                                        </p:attrNameLst>
                                      </p:cBhvr>
                                      <p:to>
                                        <p:strVal val="visible"/>
                                      </p:to>
                                    </p:set>
                                    <p:animEffect transition="in" filter="fade">
                                      <p:cBhvr>
                                        <p:cTn id="20" dur="500"/>
                                        <p:tgtEl>
                                          <p:spTgt spid="3">
                                            <p:txEl>
                                              <p:pRg st="6" end="6"/>
                                            </p:txEl>
                                          </p:spTgt>
                                        </p:tgtEl>
                                      </p:cBhvr>
                                    </p:animEffect>
                                  </p:childTnLst>
                                </p:cTn>
                              </p:par>
                            </p:childTnLst>
                          </p:cTn>
                        </p:par>
                        <p:par>
                          <p:cTn id="21" fill="hold">
                            <p:stCondLst>
                              <p:cond delay="10000"/>
                            </p:stCondLst>
                            <p:childTnLst>
                              <p:par>
                                <p:cTn id="22" presetID="10" presetClass="entr" presetSubtype="0" fill="hold" nodeType="afterEffect">
                                  <p:stCondLst>
                                    <p:cond delay="2000"/>
                                  </p:stCondLst>
                                  <p:childTnLst>
                                    <p:set>
                                      <p:cBhvr>
                                        <p:cTn id="23" dur="1" fill="hold">
                                          <p:stCondLst>
                                            <p:cond delay="0"/>
                                          </p:stCondLst>
                                        </p:cTn>
                                        <p:tgtEl>
                                          <p:spTgt spid="3">
                                            <p:txEl>
                                              <p:pRg st="8" end="8"/>
                                            </p:txEl>
                                          </p:spTgt>
                                        </p:tgtEl>
                                        <p:attrNameLst>
                                          <p:attrName>style.visibility</p:attrName>
                                        </p:attrNameLst>
                                      </p:cBhvr>
                                      <p:to>
                                        <p:strVal val="visible"/>
                                      </p:to>
                                    </p:set>
                                    <p:animEffect transition="in" filter="fade">
                                      <p:cBhvr>
                                        <p:cTn id="24" dur="500"/>
                                        <p:tgtEl>
                                          <p:spTgt spid="3">
                                            <p:txEl>
                                              <p:pRg st="8" end="8"/>
                                            </p:txEl>
                                          </p:spTgt>
                                        </p:tgtEl>
                                      </p:cBhvr>
                                    </p:animEffect>
                                  </p:childTnLst>
                                </p:cTn>
                              </p:par>
                              <p:par>
                                <p:cTn id="25" presetID="10" presetClass="entr" presetSubtype="0" fill="hold" nodeType="withEffect">
                                  <p:stCondLst>
                                    <p:cond delay="2000"/>
                                  </p:stCondLst>
                                  <p:childTnLst>
                                    <p:set>
                                      <p:cBhvr>
                                        <p:cTn id="26" dur="1" fill="hold">
                                          <p:stCondLst>
                                            <p:cond delay="0"/>
                                          </p:stCondLst>
                                        </p:cTn>
                                        <p:tgtEl>
                                          <p:spTgt spid="3">
                                            <p:txEl>
                                              <p:pRg st="9" end="9"/>
                                            </p:txEl>
                                          </p:spTgt>
                                        </p:tgtEl>
                                        <p:attrNameLst>
                                          <p:attrName>style.visibility</p:attrName>
                                        </p:attrNameLst>
                                      </p:cBhvr>
                                      <p:to>
                                        <p:strVal val="visible"/>
                                      </p:to>
                                    </p:set>
                                    <p:animEffect transition="in" filter="fade">
                                      <p:cBhvr>
                                        <p:cTn id="27" dur="500"/>
                                        <p:tgtEl>
                                          <p:spTgt spid="3">
                                            <p:txEl>
                                              <p:pRg st="9" end="9"/>
                                            </p:txEl>
                                          </p:spTgt>
                                        </p:tgtEl>
                                      </p:cBhvr>
                                    </p:animEffect>
                                  </p:childTnLst>
                                </p:cTn>
                              </p:par>
                              <p:par>
                                <p:cTn id="28" presetID="10" presetClass="entr" presetSubtype="0" fill="hold" nodeType="withEffect">
                                  <p:stCondLst>
                                    <p:cond delay="2000"/>
                                  </p:stCondLst>
                                  <p:childTnLst>
                                    <p:set>
                                      <p:cBhvr>
                                        <p:cTn id="29" dur="1" fill="hold">
                                          <p:stCondLst>
                                            <p:cond delay="0"/>
                                          </p:stCondLst>
                                        </p:cTn>
                                        <p:tgtEl>
                                          <p:spTgt spid="3">
                                            <p:txEl>
                                              <p:pRg st="10" end="10"/>
                                            </p:txEl>
                                          </p:spTgt>
                                        </p:tgtEl>
                                        <p:attrNameLst>
                                          <p:attrName>style.visibility</p:attrName>
                                        </p:attrNameLst>
                                      </p:cBhvr>
                                      <p:to>
                                        <p:strVal val="visible"/>
                                      </p:to>
                                    </p:set>
                                    <p:animEffect transition="in" filter="fade">
                                      <p:cBhvr>
                                        <p:cTn id="30"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Kinder Morgan Pipeline</a:t>
            </a:r>
            <a:endParaRPr lang="en-CA" dirty="0"/>
          </a:p>
        </p:txBody>
      </p:sp>
      <p:sp>
        <p:nvSpPr>
          <p:cNvPr id="3" name="Content Placeholder 2"/>
          <p:cNvSpPr>
            <a:spLocks noGrp="1"/>
          </p:cNvSpPr>
          <p:nvPr>
            <p:ph sz="quarter" idx="1"/>
          </p:nvPr>
        </p:nvSpPr>
        <p:spPr/>
        <p:txBody>
          <a:bodyPr/>
          <a:lstStyle/>
          <a:p>
            <a:endParaRPr lang="en-CA"/>
          </a:p>
        </p:txBody>
      </p:sp>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0" y="416132"/>
            <a:ext cx="9144000" cy="54864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444072943"/>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4098" name="Picture 2"/>
          <p:cNvPicPr>
            <a:picLocks noGrp="1" noChangeAspect="1" noChangeArrowheads="1"/>
          </p:cNvPicPr>
          <p:nvPr>
            <p:ph sz="quarter" idx="1"/>
          </p:nvPr>
        </p:nvPicPr>
        <p:blipFill>
          <a:blip r:embed="rId3" cstate="print">
            <a:extLst>
              <a:ext uri="{28A0092B-C50C-407E-A947-70E740481C1C}">
                <a14:useLocalDpi xmlns:a14="http://schemas.microsoft.com/office/drawing/2010/main" xmlns=""/>
              </a:ext>
            </a:extLst>
          </a:blip>
          <a:srcRect/>
          <a:stretch>
            <a:fillRect/>
          </a:stretch>
        </p:blipFill>
        <p:spPr bwMode="auto">
          <a:xfrm>
            <a:off x="-1" y="593975"/>
            <a:ext cx="9175333" cy="5505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469235188"/>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Kinder Morgan Pipeline</a:t>
            </a:r>
            <a:endParaRPr lang="en-CA" dirty="0"/>
          </a:p>
        </p:txBody>
      </p:sp>
      <p:sp>
        <p:nvSpPr>
          <p:cNvPr id="3" name="Content Placeholder 2"/>
          <p:cNvSpPr>
            <a:spLocks noGrp="1"/>
          </p:cNvSpPr>
          <p:nvPr>
            <p:ph sz="quarter" idx="1"/>
          </p:nvPr>
        </p:nvSpPr>
        <p:spPr/>
        <p:txBody>
          <a:bodyPr/>
          <a:lstStyle/>
          <a:p>
            <a:endParaRPr lang="en-CA"/>
          </a:p>
        </p:txBody>
      </p:sp>
      <p:pic>
        <p:nvPicPr>
          <p:cNvPr id="2050" name="Picture 2"/>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6109" y="476672"/>
            <a:ext cx="9137891" cy="571118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90065484"/>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Kinder Morgan Pipeline</a:t>
            </a:r>
            <a:endParaRPr lang="en-CA" dirty="0"/>
          </a:p>
        </p:txBody>
      </p:sp>
      <p:sp>
        <p:nvSpPr>
          <p:cNvPr id="3" name="Content Placeholder 2"/>
          <p:cNvSpPr>
            <a:spLocks noGrp="1"/>
          </p:cNvSpPr>
          <p:nvPr>
            <p:ph sz="quarter" idx="1"/>
          </p:nvPr>
        </p:nvSpPr>
        <p:spPr/>
        <p:txBody>
          <a:bodyPr/>
          <a:lstStyle/>
          <a:p>
            <a:endParaRPr lang="en-CA"/>
          </a:p>
        </p:txBody>
      </p:sp>
      <p:pic>
        <p:nvPicPr>
          <p:cNvPr id="3074" name="Picture 2"/>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1" y="188639"/>
            <a:ext cx="9144001" cy="571500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199629801"/>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Operational – Environmental Assessment </a:t>
            </a:r>
            <a:endParaRPr lang="en-CA" dirty="0"/>
          </a:p>
        </p:txBody>
      </p:sp>
      <p:pic>
        <p:nvPicPr>
          <p:cNvPr id="4" name="Picture 13"/>
          <p:cNvPicPr>
            <a:picLocks noChangeAspect="1" noChangeArrowheads="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301625" y="2219105"/>
            <a:ext cx="8504238" cy="318813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167949366"/>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Spotted Owl – Mitigation Opportunities</a:t>
            </a:r>
            <a:endParaRPr lang="en-CA" dirty="0"/>
          </a:p>
        </p:txBody>
      </p:sp>
      <p:pic>
        <p:nvPicPr>
          <p:cNvPr id="1026" name="Picture 2"/>
          <p:cNvPicPr>
            <a:picLocks noGrp="1" noChangeAspect="1" noChangeArrowheads="1"/>
          </p:cNvPicPr>
          <p:nvPr>
            <p:ph sz="quarter" idx="1"/>
          </p:nvPr>
        </p:nvPicPr>
        <p:blipFill>
          <a:blip r:embed="rId3" cstate="print">
            <a:extLst>
              <a:ext uri="{28A0092B-C50C-407E-A947-70E740481C1C}">
                <a14:useLocalDpi xmlns:a14="http://schemas.microsoft.com/office/drawing/2010/main" xmlns=""/>
              </a:ext>
            </a:extLst>
          </a:blip>
          <a:srcRect/>
          <a:stretch>
            <a:fillRect/>
          </a:stretch>
        </p:blipFill>
        <p:spPr bwMode="auto">
          <a:xfrm>
            <a:off x="-27439" y="980728"/>
            <a:ext cx="9171439" cy="55028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 name="Picture 3"/>
          <p:cNvPicPr>
            <a:picLocks noChangeAspect="1"/>
          </p:cNvPicPr>
          <p:nvPr/>
        </p:nvPicPr>
        <p:blipFill>
          <a:blip r:embed="rId4" cstate="print">
            <a:extLst>
              <a:ext uri="{28A0092B-C50C-407E-A947-70E740481C1C}">
                <a14:useLocalDpi xmlns:a14="http://schemas.microsoft.com/office/drawing/2010/main" xmlns=""/>
              </a:ext>
            </a:extLst>
          </a:blip>
          <a:stretch>
            <a:fillRect/>
          </a:stretch>
        </p:blipFill>
        <p:spPr>
          <a:xfrm>
            <a:off x="6678563" y="1196751"/>
            <a:ext cx="2465437" cy="17322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xmlns="" val="4183677536"/>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5" name="AutoShape 57"/>
          <p:cNvCxnSpPr>
            <a:cxnSpLocks noChangeShapeType="1"/>
            <a:stCxn id="159" idx="5"/>
            <a:endCxn id="9221" idx="1"/>
          </p:cNvCxnSpPr>
          <p:nvPr/>
        </p:nvCxnSpPr>
        <p:spPr bwMode="auto">
          <a:xfrm>
            <a:off x="1382368" y="4570730"/>
            <a:ext cx="2783807" cy="621196"/>
          </a:xfrm>
          <a:prstGeom prst="straightConnector1">
            <a:avLst/>
          </a:prstGeom>
          <a:noFill/>
          <a:ln w="38100">
            <a:solidFill>
              <a:schemeClr val="tx1"/>
            </a:solidFill>
            <a:round/>
            <a:headEnd/>
            <a:tailEnd type="triangle" w="med" len="med"/>
          </a:ln>
        </p:spPr>
      </p:cxnSp>
      <p:sp>
        <p:nvSpPr>
          <p:cNvPr id="9218" name="Oval 4"/>
          <p:cNvSpPr>
            <a:spLocks noChangeArrowheads="1"/>
          </p:cNvSpPr>
          <p:nvPr/>
        </p:nvSpPr>
        <p:spPr bwMode="auto">
          <a:xfrm>
            <a:off x="2560582" y="101186"/>
            <a:ext cx="1910221" cy="1663973"/>
          </a:xfrm>
          <a:prstGeom prst="ellipse">
            <a:avLst/>
          </a:prstGeom>
          <a:solidFill>
            <a:srgbClr val="339966">
              <a:alpha val="45097"/>
            </a:srgbClr>
          </a:solidFill>
          <a:ln w="9525">
            <a:solidFill>
              <a:schemeClr val="tx1"/>
            </a:solidFill>
            <a:round/>
            <a:headEnd/>
            <a:tailEnd/>
          </a:ln>
        </p:spPr>
        <p:txBody>
          <a:bodyPr wrap="none" anchor="ctr"/>
          <a:lstStyle/>
          <a:p>
            <a:pPr algn="ctr"/>
            <a:r>
              <a:rPr lang="en-CA" sz="1600" dirty="0" smtClean="0">
                <a:solidFill>
                  <a:prstClr val="black"/>
                </a:solidFill>
                <a:effectLst>
                  <a:outerShdw blurRad="38100" dist="38100" dir="2700000" algn="tl">
                    <a:srgbClr val="000000">
                      <a:alpha val="43137"/>
                    </a:srgbClr>
                  </a:outerShdw>
                </a:effectLst>
              </a:rPr>
              <a:t>“Watershed</a:t>
            </a:r>
            <a:endParaRPr lang="en-CA" sz="1600" dirty="0">
              <a:solidFill>
                <a:prstClr val="black"/>
              </a:solidFill>
              <a:effectLst>
                <a:outerShdw blurRad="38100" dist="38100" dir="2700000" algn="tl">
                  <a:srgbClr val="000000">
                    <a:alpha val="43137"/>
                  </a:srgbClr>
                </a:outerShdw>
              </a:effectLst>
            </a:endParaRPr>
          </a:p>
          <a:p>
            <a:pPr algn="ctr"/>
            <a:r>
              <a:rPr lang="en-CA" sz="1600" dirty="0" smtClean="0">
                <a:solidFill>
                  <a:prstClr val="black"/>
                </a:solidFill>
                <a:effectLst>
                  <a:outerShdw blurRad="38100" dist="38100" dir="2700000" algn="tl">
                    <a:srgbClr val="000000">
                      <a:alpha val="43137"/>
                    </a:srgbClr>
                  </a:outerShdw>
                </a:effectLst>
              </a:rPr>
              <a:t>Conditions”</a:t>
            </a:r>
            <a:endParaRPr lang="en-CA" sz="1600" dirty="0">
              <a:solidFill>
                <a:prstClr val="black"/>
              </a:solidFill>
              <a:effectLst>
                <a:outerShdw blurRad="38100" dist="38100" dir="2700000" algn="tl">
                  <a:srgbClr val="000000">
                    <a:alpha val="43137"/>
                  </a:srgbClr>
                </a:outerShdw>
              </a:effectLst>
            </a:endParaRPr>
          </a:p>
        </p:txBody>
      </p:sp>
      <p:sp>
        <p:nvSpPr>
          <p:cNvPr id="17411" name="Text Box 5"/>
          <p:cNvSpPr txBox="1">
            <a:spLocks noChangeArrowheads="1"/>
          </p:cNvSpPr>
          <p:nvPr/>
        </p:nvSpPr>
        <p:spPr bwMode="auto">
          <a:xfrm>
            <a:off x="1447800" y="5715000"/>
            <a:ext cx="2590800" cy="369888"/>
          </a:xfrm>
          <a:prstGeom prst="rect">
            <a:avLst/>
          </a:prstGeom>
          <a:noFill/>
          <a:ln w="9525">
            <a:noFill/>
            <a:miter lim="800000"/>
            <a:headEnd/>
            <a:tailEnd/>
          </a:ln>
        </p:spPr>
        <p:txBody>
          <a:bodyPr>
            <a:spAutoFit/>
          </a:bodyPr>
          <a:lstStyle/>
          <a:p>
            <a:pPr>
              <a:spcBef>
                <a:spcPct val="50000"/>
              </a:spcBef>
            </a:pPr>
            <a:endParaRPr lang="en-US">
              <a:solidFill>
                <a:prstClr val="black"/>
              </a:solidFill>
            </a:endParaRPr>
          </a:p>
        </p:txBody>
      </p:sp>
      <p:sp>
        <p:nvSpPr>
          <p:cNvPr id="17412" name="Text Box 18"/>
          <p:cNvSpPr txBox="1">
            <a:spLocks noChangeArrowheads="1"/>
          </p:cNvSpPr>
          <p:nvPr/>
        </p:nvSpPr>
        <p:spPr bwMode="auto">
          <a:xfrm>
            <a:off x="4632325" y="6194425"/>
            <a:ext cx="184150" cy="369888"/>
          </a:xfrm>
          <a:prstGeom prst="rect">
            <a:avLst/>
          </a:prstGeom>
          <a:noFill/>
          <a:ln w="9525">
            <a:noFill/>
            <a:miter lim="800000"/>
            <a:headEnd/>
            <a:tailEnd/>
          </a:ln>
        </p:spPr>
        <p:txBody>
          <a:bodyPr wrap="none">
            <a:spAutoFit/>
          </a:bodyPr>
          <a:lstStyle/>
          <a:p>
            <a:endParaRPr lang="en-US">
              <a:solidFill>
                <a:prstClr val="black"/>
              </a:solidFill>
            </a:endParaRPr>
          </a:p>
        </p:txBody>
      </p:sp>
      <p:sp>
        <p:nvSpPr>
          <p:cNvPr id="9221" name="Oval 19"/>
          <p:cNvSpPr>
            <a:spLocks noChangeArrowheads="1"/>
          </p:cNvSpPr>
          <p:nvPr/>
        </p:nvSpPr>
        <p:spPr bwMode="auto">
          <a:xfrm>
            <a:off x="3923928" y="5012566"/>
            <a:ext cx="1654168" cy="1224746"/>
          </a:xfrm>
          <a:prstGeom prst="ellipse">
            <a:avLst/>
          </a:prstGeom>
          <a:solidFill>
            <a:srgbClr val="FF0000">
              <a:alpha val="45097"/>
            </a:srgbClr>
          </a:solidFill>
          <a:ln w="9525">
            <a:solidFill>
              <a:schemeClr val="tx1"/>
            </a:solidFill>
            <a:round/>
            <a:headEnd/>
            <a:tailEnd/>
          </a:ln>
        </p:spPr>
        <p:txBody>
          <a:bodyPr wrap="none" anchor="ctr"/>
          <a:lstStyle/>
          <a:p>
            <a:pPr algn="ctr"/>
            <a:r>
              <a:rPr lang="en-CA" sz="1600" dirty="0" smtClean="0">
                <a:solidFill>
                  <a:prstClr val="black"/>
                </a:solidFill>
                <a:effectLst>
                  <a:outerShdw blurRad="38100" dist="38100" dir="2700000" algn="tl">
                    <a:srgbClr val="000000">
                      <a:alpha val="43137"/>
                    </a:srgbClr>
                  </a:outerShdw>
                </a:effectLst>
              </a:rPr>
              <a:t>Fish &amp; Aquatic</a:t>
            </a:r>
            <a:endParaRPr lang="en-CA" sz="1600" dirty="0">
              <a:solidFill>
                <a:prstClr val="black"/>
              </a:solidFill>
              <a:effectLst>
                <a:outerShdw blurRad="38100" dist="38100" dir="2700000" algn="tl">
                  <a:srgbClr val="000000">
                    <a:alpha val="43137"/>
                  </a:srgbClr>
                </a:outerShdw>
              </a:effectLst>
            </a:endParaRPr>
          </a:p>
          <a:p>
            <a:pPr algn="ctr"/>
            <a:r>
              <a:rPr lang="en-CA" sz="1600" dirty="0" smtClean="0">
                <a:solidFill>
                  <a:prstClr val="black"/>
                </a:solidFill>
                <a:effectLst>
                  <a:outerShdw blurRad="38100" dist="38100" dir="2700000" algn="tl">
                    <a:srgbClr val="000000">
                      <a:alpha val="43137"/>
                    </a:srgbClr>
                  </a:outerShdw>
                </a:effectLst>
              </a:rPr>
              <a:t>Wildlife</a:t>
            </a:r>
          </a:p>
          <a:p>
            <a:pPr algn="ctr"/>
            <a:r>
              <a:rPr lang="en-CA" sz="1600" dirty="0" smtClean="0">
                <a:solidFill>
                  <a:prstClr val="black"/>
                </a:solidFill>
                <a:effectLst>
                  <a:outerShdw blurRad="38100" dist="38100" dir="2700000" algn="tl">
                    <a:srgbClr val="000000">
                      <a:alpha val="43137"/>
                    </a:srgbClr>
                  </a:outerShdw>
                </a:effectLst>
              </a:rPr>
              <a:t>Populations</a:t>
            </a:r>
            <a:endParaRPr lang="en-CA" sz="1600" dirty="0">
              <a:solidFill>
                <a:prstClr val="black"/>
              </a:solidFill>
              <a:effectLst>
                <a:outerShdw blurRad="38100" dist="38100" dir="2700000" algn="tl">
                  <a:srgbClr val="000000">
                    <a:alpha val="43137"/>
                  </a:srgbClr>
                </a:outerShdw>
              </a:effectLst>
            </a:endParaRPr>
          </a:p>
        </p:txBody>
      </p:sp>
      <p:sp>
        <p:nvSpPr>
          <p:cNvPr id="9222" name="Oval 20"/>
          <p:cNvSpPr>
            <a:spLocks noChangeArrowheads="1"/>
          </p:cNvSpPr>
          <p:nvPr/>
        </p:nvSpPr>
        <p:spPr bwMode="auto">
          <a:xfrm>
            <a:off x="111296" y="2066649"/>
            <a:ext cx="1220344" cy="1074319"/>
          </a:xfrm>
          <a:prstGeom prst="ellipse">
            <a:avLst/>
          </a:prstGeom>
          <a:solidFill>
            <a:srgbClr val="008000">
              <a:alpha val="45097"/>
            </a:srgbClr>
          </a:solidFill>
          <a:ln w="9525">
            <a:solidFill>
              <a:schemeClr val="tx1"/>
            </a:solidFill>
            <a:round/>
            <a:headEnd/>
            <a:tailEnd/>
          </a:ln>
        </p:spPr>
        <p:txBody>
          <a:bodyPr wrap="none" anchor="ctr"/>
          <a:lstStyle/>
          <a:p>
            <a:pPr algn="ctr"/>
            <a:r>
              <a:rPr lang="en-CA" sz="1600" dirty="0">
                <a:solidFill>
                  <a:prstClr val="black"/>
                </a:solidFill>
                <a:effectLst>
                  <a:outerShdw blurRad="38100" dist="38100" dir="2700000" algn="tl">
                    <a:srgbClr val="000000">
                      <a:alpha val="43137"/>
                    </a:srgbClr>
                  </a:outerShdw>
                </a:effectLst>
              </a:rPr>
              <a:t>Riparian</a:t>
            </a:r>
          </a:p>
          <a:p>
            <a:pPr algn="ctr"/>
            <a:r>
              <a:rPr lang="en-CA" sz="1600" dirty="0" smtClean="0">
                <a:solidFill>
                  <a:prstClr val="black"/>
                </a:solidFill>
                <a:effectLst>
                  <a:outerShdw blurRad="38100" dist="38100" dir="2700000" algn="tl">
                    <a:srgbClr val="000000">
                      <a:alpha val="43137"/>
                    </a:srgbClr>
                  </a:outerShdw>
                </a:effectLst>
              </a:rPr>
              <a:t>Condition</a:t>
            </a:r>
            <a:endParaRPr lang="en-CA" sz="1600" dirty="0">
              <a:solidFill>
                <a:prstClr val="black"/>
              </a:solidFill>
              <a:effectLst>
                <a:outerShdw blurRad="38100" dist="38100" dir="2700000" algn="tl">
                  <a:srgbClr val="000000">
                    <a:alpha val="43137"/>
                  </a:srgbClr>
                </a:outerShdw>
              </a:effectLst>
            </a:endParaRPr>
          </a:p>
        </p:txBody>
      </p:sp>
      <p:sp>
        <p:nvSpPr>
          <p:cNvPr id="9223" name="Oval 21"/>
          <p:cNvSpPr>
            <a:spLocks noChangeArrowheads="1"/>
          </p:cNvSpPr>
          <p:nvPr/>
        </p:nvSpPr>
        <p:spPr bwMode="auto">
          <a:xfrm>
            <a:off x="6495999" y="2582888"/>
            <a:ext cx="1624820" cy="935963"/>
          </a:xfrm>
          <a:prstGeom prst="ellipse">
            <a:avLst/>
          </a:prstGeom>
          <a:solidFill>
            <a:srgbClr val="3366FF">
              <a:alpha val="45097"/>
            </a:srgbClr>
          </a:solidFill>
          <a:ln w="9525">
            <a:solidFill>
              <a:schemeClr val="tx1"/>
            </a:solidFill>
            <a:round/>
            <a:headEnd/>
            <a:tailEnd/>
          </a:ln>
        </p:spPr>
        <p:txBody>
          <a:bodyPr wrap="none" anchor="ctr"/>
          <a:lstStyle/>
          <a:p>
            <a:pPr algn="ctr"/>
            <a:r>
              <a:rPr lang="en-CA" sz="1600" dirty="0">
                <a:solidFill>
                  <a:prstClr val="black"/>
                </a:solidFill>
                <a:effectLst>
                  <a:outerShdw blurRad="38100" dist="38100" dir="2700000" algn="tl">
                    <a:srgbClr val="000000">
                      <a:alpha val="43137"/>
                    </a:srgbClr>
                  </a:outerShdw>
                </a:effectLst>
              </a:rPr>
              <a:t>Water Quality</a:t>
            </a:r>
          </a:p>
        </p:txBody>
      </p:sp>
      <p:sp>
        <p:nvSpPr>
          <p:cNvPr id="9224" name="Oval 22"/>
          <p:cNvSpPr>
            <a:spLocks noChangeArrowheads="1"/>
          </p:cNvSpPr>
          <p:nvPr/>
        </p:nvSpPr>
        <p:spPr bwMode="auto">
          <a:xfrm>
            <a:off x="3203225" y="3198796"/>
            <a:ext cx="1856902" cy="1020774"/>
          </a:xfrm>
          <a:prstGeom prst="ellipse">
            <a:avLst/>
          </a:prstGeom>
          <a:solidFill>
            <a:srgbClr val="00FFFF">
              <a:alpha val="45097"/>
            </a:srgbClr>
          </a:solidFill>
          <a:ln w="9525">
            <a:solidFill>
              <a:schemeClr val="tx1"/>
            </a:solidFill>
            <a:round/>
            <a:headEnd/>
            <a:tailEnd/>
          </a:ln>
        </p:spPr>
        <p:txBody>
          <a:bodyPr wrap="none" anchor="ctr"/>
          <a:lstStyle/>
          <a:p>
            <a:pPr algn="ctr"/>
            <a:r>
              <a:rPr lang="en-CA" sz="1600" dirty="0" smtClean="0">
                <a:solidFill>
                  <a:prstClr val="black"/>
                </a:solidFill>
                <a:effectLst>
                  <a:outerShdw blurRad="38100" dist="38100" dir="2700000" algn="tl">
                    <a:srgbClr val="000000">
                      <a:alpha val="43137"/>
                    </a:srgbClr>
                  </a:outerShdw>
                </a:effectLst>
              </a:rPr>
              <a:t>Surface Hydrology</a:t>
            </a:r>
            <a:endParaRPr lang="en-CA" sz="1600" dirty="0">
              <a:solidFill>
                <a:prstClr val="black"/>
              </a:solidFill>
              <a:effectLst>
                <a:outerShdw blurRad="38100" dist="38100" dir="2700000" algn="tl">
                  <a:srgbClr val="000000">
                    <a:alpha val="43137"/>
                  </a:srgbClr>
                </a:outerShdw>
              </a:effectLst>
            </a:endParaRPr>
          </a:p>
        </p:txBody>
      </p:sp>
      <p:sp>
        <p:nvSpPr>
          <p:cNvPr id="9225" name="Oval 23"/>
          <p:cNvSpPr>
            <a:spLocks noChangeArrowheads="1"/>
          </p:cNvSpPr>
          <p:nvPr/>
        </p:nvSpPr>
        <p:spPr bwMode="auto">
          <a:xfrm>
            <a:off x="107504" y="3411847"/>
            <a:ext cx="1224136" cy="1035783"/>
          </a:xfrm>
          <a:prstGeom prst="ellipse">
            <a:avLst/>
          </a:prstGeom>
          <a:solidFill>
            <a:srgbClr val="969696">
              <a:alpha val="45097"/>
            </a:srgbClr>
          </a:solidFill>
          <a:ln w="9525">
            <a:solidFill>
              <a:schemeClr val="tx1"/>
            </a:solidFill>
            <a:round/>
            <a:headEnd/>
            <a:tailEnd/>
          </a:ln>
        </p:spPr>
        <p:txBody>
          <a:bodyPr wrap="none" anchor="ctr"/>
          <a:lstStyle/>
          <a:p>
            <a:pPr algn="ctr"/>
            <a:r>
              <a:rPr lang="en-CA" sz="1600" dirty="0">
                <a:solidFill>
                  <a:prstClr val="black"/>
                </a:solidFill>
                <a:effectLst>
                  <a:outerShdw blurRad="38100" dist="38100" dir="2700000" algn="tl">
                    <a:srgbClr val="000000">
                      <a:alpha val="43137"/>
                    </a:srgbClr>
                  </a:outerShdw>
                </a:effectLst>
              </a:rPr>
              <a:t>Channel</a:t>
            </a:r>
          </a:p>
          <a:p>
            <a:pPr algn="ctr"/>
            <a:r>
              <a:rPr lang="en-CA" sz="1600" dirty="0" smtClean="0">
                <a:solidFill>
                  <a:prstClr val="black"/>
                </a:solidFill>
                <a:effectLst>
                  <a:outerShdw blurRad="38100" dist="38100" dir="2700000" algn="tl">
                    <a:srgbClr val="000000">
                      <a:alpha val="43137"/>
                    </a:srgbClr>
                  </a:outerShdw>
                </a:effectLst>
              </a:rPr>
              <a:t>Condition</a:t>
            </a:r>
            <a:endParaRPr lang="en-CA" sz="1600" dirty="0">
              <a:solidFill>
                <a:prstClr val="black"/>
              </a:solidFill>
              <a:effectLst>
                <a:outerShdw blurRad="38100" dist="38100" dir="2700000" algn="tl">
                  <a:srgbClr val="000000">
                    <a:alpha val="43137"/>
                  </a:srgbClr>
                </a:outerShdw>
              </a:effectLst>
            </a:endParaRPr>
          </a:p>
        </p:txBody>
      </p:sp>
      <p:sp>
        <p:nvSpPr>
          <p:cNvPr id="9226" name="Oval 24"/>
          <p:cNvSpPr>
            <a:spLocks noChangeArrowheads="1"/>
          </p:cNvSpPr>
          <p:nvPr/>
        </p:nvSpPr>
        <p:spPr bwMode="auto">
          <a:xfrm>
            <a:off x="5977136" y="3050869"/>
            <a:ext cx="869606" cy="713273"/>
          </a:xfrm>
          <a:prstGeom prst="ellipse">
            <a:avLst/>
          </a:prstGeom>
          <a:solidFill>
            <a:srgbClr val="FFC000"/>
          </a:solidFill>
          <a:ln w="9525">
            <a:solidFill>
              <a:schemeClr val="tx1"/>
            </a:solidFill>
            <a:round/>
            <a:headEnd/>
            <a:tailEnd/>
          </a:ln>
        </p:spPr>
        <p:txBody>
          <a:bodyPr wrap="none" anchor="ctr"/>
          <a:lstStyle/>
          <a:p>
            <a:pPr algn="ctr"/>
            <a:r>
              <a:rPr lang="en-CA" sz="1200" dirty="0" smtClean="0">
                <a:solidFill>
                  <a:prstClr val="black"/>
                </a:solidFill>
                <a:effectLst>
                  <a:outerShdw blurRad="38100" dist="38100" dir="2700000" algn="tl">
                    <a:srgbClr val="000000">
                      <a:alpha val="43137"/>
                    </a:srgbClr>
                  </a:outerShdw>
                </a:effectLst>
              </a:rPr>
              <a:t>Multi-</a:t>
            </a:r>
            <a:r>
              <a:rPr lang="en-CA" sz="1200" dirty="0" err="1" smtClean="0">
                <a:solidFill>
                  <a:prstClr val="black"/>
                </a:solidFill>
                <a:effectLst>
                  <a:outerShdw blurRad="38100" dist="38100" dir="2700000" algn="tl">
                    <a:srgbClr val="000000">
                      <a:alpha val="43137"/>
                    </a:srgbClr>
                  </a:outerShdw>
                </a:effectLst>
              </a:rPr>
              <a:t>sonde</a:t>
            </a:r>
            <a:endParaRPr lang="en-CA" sz="1200" dirty="0" smtClean="0">
              <a:solidFill>
                <a:prstClr val="black"/>
              </a:solidFill>
              <a:effectLst>
                <a:outerShdw blurRad="38100" dist="38100" dir="2700000" algn="tl">
                  <a:srgbClr val="000000">
                    <a:alpha val="43137"/>
                  </a:srgbClr>
                </a:outerShdw>
              </a:effectLst>
            </a:endParaRPr>
          </a:p>
          <a:p>
            <a:pPr algn="ctr"/>
            <a:r>
              <a:rPr lang="en-CA" sz="1200" dirty="0" smtClean="0">
                <a:solidFill>
                  <a:prstClr val="black"/>
                </a:solidFill>
                <a:effectLst>
                  <a:outerShdw blurRad="38100" dist="38100" dir="2700000" algn="tl">
                    <a:srgbClr val="000000">
                      <a:alpha val="43137"/>
                    </a:srgbClr>
                  </a:outerShdw>
                </a:effectLst>
              </a:rPr>
              <a:t>Network</a:t>
            </a:r>
            <a:endParaRPr lang="en-CA" sz="1200" dirty="0">
              <a:solidFill>
                <a:prstClr val="black"/>
              </a:solidFill>
              <a:effectLst>
                <a:outerShdw blurRad="38100" dist="38100" dir="2700000" algn="tl">
                  <a:srgbClr val="000000">
                    <a:alpha val="43137"/>
                  </a:srgbClr>
                </a:outerShdw>
              </a:effectLst>
            </a:endParaRPr>
          </a:p>
        </p:txBody>
      </p:sp>
      <p:sp>
        <p:nvSpPr>
          <p:cNvPr id="9227" name="Oval 25"/>
          <p:cNvSpPr>
            <a:spLocks noChangeArrowheads="1"/>
          </p:cNvSpPr>
          <p:nvPr/>
        </p:nvSpPr>
        <p:spPr bwMode="auto">
          <a:xfrm>
            <a:off x="6948264" y="2582888"/>
            <a:ext cx="720080" cy="295199"/>
          </a:xfrm>
          <a:prstGeom prst="ellipse">
            <a:avLst/>
          </a:prstGeom>
          <a:solidFill>
            <a:srgbClr val="3366FF">
              <a:alpha val="45097"/>
            </a:srgbClr>
          </a:solidFill>
          <a:ln w="9525">
            <a:solidFill>
              <a:schemeClr val="tx1"/>
            </a:solidFill>
            <a:round/>
            <a:headEnd/>
            <a:tailEnd/>
          </a:ln>
        </p:spPr>
        <p:txBody>
          <a:bodyPr wrap="none" anchor="ctr"/>
          <a:lstStyle/>
          <a:p>
            <a:pPr algn="ctr"/>
            <a:r>
              <a:rPr lang="en-CA" sz="1000" dirty="0" smtClean="0">
                <a:solidFill>
                  <a:prstClr val="black"/>
                </a:solidFill>
                <a:effectLst>
                  <a:outerShdw blurRad="38100" dist="38100" dir="2700000" algn="tl">
                    <a:srgbClr val="000000">
                      <a:alpha val="43137"/>
                    </a:srgbClr>
                  </a:outerShdw>
                </a:effectLst>
              </a:rPr>
              <a:t>Chemistry</a:t>
            </a:r>
            <a:endParaRPr lang="en-CA" sz="1000" dirty="0">
              <a:solidFill>
                <a:prstClr val="black"/>
              </a:solidFill>
              <a:effectLst>
                <a:outerShdw blurRad="38100" dist="38100" dir="2700000" algn="tl">
                  <a:srgbClr val="000000">
                    <a:alpha val="43137"/>
                  </a:srgbClr>
                </a:outerShdw>
              </a:effectLst>
            </a:endParaRPr>
          </a:p>
        </p:txBody>
      </p:sp>
      <p:sp>
        <p:nvSpPr>
          <p:cNvPr id="9231" name="Oval 31"/>
          <p:cNvSpPr>
            <a:spLocks noChangeArrowheads="1"/>
          </p:cNvSpPr>
          <p:nvPr/>
        </p:nvSpPr>
        <p:spPr bwMode="auto">
          <a:xfrm>
            <a:off x="7445522" y="4509120"/>
            <a:ext cx="1066800" cy="734426"/>
          </a:xfrm>
          <a:prstGeom prst="ellipse">
            <a:avLst/>
          </a:prstGeom>
          <a:solidFill>
            <a:srgbClr val="7030A0">
              <a:alpha val="45097"/>
            </a:srgbClr>
          </a:solidFill>
          <a:ln w="9525">
            <a:solidFill>
              <a:schemeClr val="tx1"/>
            </a:solidFill>
            <a:round/>
            <a:headEnd/>
            <a:tailEnd/>
          </a:ln>
        </p:spPr>
        <p:txBody>
          <a:bodyPr wrap="none" anchor="ctr"/>
          <a:lstStyle/>
          <a:p>
            <a:pPr algn="ctr"/>
            <a:r>
              <a:rPr lang="en-CA" sz="1600" dirty="0" smtClean="0">
                <a:solidFill>
                  <a:prstClr val="black"/>
                </a:solidFill>
                <a:effectLst>
                  <a:outerShdw blurRad="38100" dist="38100" dir="2700000" algn="tl">
                    <a:srgbClr val="000000">
                      <a:alpha val="43137"/>
                    </a:srgbClr>
                  </a:outerShdw>
                </a:effectLst>
              </a:rPr>
              <a:t>Angling</a:t>
            </a:r>
            <a:endParaRPr lang="en-CA" sz="1600" dirty="0">
              <a:solidFill>
                <a:prstClr val="black"/>
              </a:solidFill>
              <a:effectLst>
                <a:outerShdw blurRad="38100" dist="38100" dir="2700000" algn="tl">
                  <a:srgbClr val="000000">
                    <a:alpha val="43137"/>
                  </a:srgbClr>
                </a:outerShdw>
              </a:effectLst>
            </a:endParaRPr>
          </a:p>
        </p:txBody>
      </p:sp>
      <p:sp>
        <p:nvSpPr>
          <p:cNvPr id="9235" name="Oval 35"/>
          <p:cNvSpPr>
            <a:spLocks noChangeArrowheads="1"/>
          </p:cNvSpPr>
          <p:nvPr/>
        </p:nvSpPr>
        <p:spPr bwMode="auto">
          <a:xfrm>
            <a:off x="4924440" y="3294579"/>
            <a:ext cx="1224136" cy="829208"/>
          </a:xfrm>
          <a:prstGeom prst="ellipse">
            <a:avLst/>
          </a:prstGeom>
          <a:solidFill>
            <a:srgbClr val="FFC000"/>
          </a:solidFill>
          <a:ln w="9525">
            <a:solidFill>
              <a:schemeClr val="tx1"/>
            </a:solidFill>
            <a:round/>
            <a:headEnd/>
            <a:tailEnd/>
          </a:ln>
        </p:spPr>
        <p:txBody>
          <a:bodyPr wrap="none" anchor="ctr"/>
          <a:lstStyle/>
          <a:p>
            <a:pPr algn="ctr"/>
            <a:r>
              <a:rPr lang="en-CA" sz="1200" dirty="0" smtClean="0">
                <a:solidFill>
                  <a:prstClr val="black"/>
                </a:solidFill>
                <a:effectLst>
                  <a:outerShdw blurRad="38100" dist="38100" dir="2700000" algn="tl">
                    <a:srgbClr val="000000">
                      <a:alpha val="43137"/>
                    </a:srgbClr>
                  </a:outerShdw>
                </a:effectLst>
              </a:rPr>
              <a:t>Instream Flow</a:t>
            </a:r>
          </a:p>
          <a:p>
            <a:pPr algn="ctr"/>
            <a:r>
              <a:rPr lang="en-CA" sz="1200" dirty="0" smtClean="0">
                <a:solidFill>
                  <a:prstClr val="black"/>
                </a:solidFill>
                <a:effectLst>
                  <a:outerShdw blurRad="38100" dist="38100" dir="2700000" algn="tl">
                    <a:srgbClr val="000000">
                      <a:alpha val="43137"/>
                    </a:srgbClr>
                  </a:outerShdw>
                </a:effectLst>
              </a:rPr>
              <a:t>Monitoring</a:t>
            </a:r>
            <a:endParaRPr lang="en-CA" sz="1200" dirty="0">
              <a:solidFill>
                <a:prstClr val="black"/>
              </a:solidFill>
              <a:effectLst>
                <a:outerShdw blurRad="38100" dist="38100" dir="2700000" algn="tl">
                  <a:srgbClr val="000000">
                    <a:alpha val="43137"/>
                  </a:srgbClr>
                </a:outerShdw>
              </a:effectLst>
            </a:endParaRPr>
          </a:p>
        </p:txBody>
      </p:sp>
      <p:sp>
        <p:nvSpPr>
          <p:cNvPr id="9236" name="Oval 36"/>
          <p:cNvSpPr>
            <a:spLocks noChangeArrowheads="1"/>
          </p:cNvSpPr>
          <p:nvPr/>
        </p:nvSpPr>
        <p:spPr bwMode="auto">
          <a:xfrm>
            <a:off x="3720540" y="3212976"/>
            <a:ext cx="851460" cy="263573"/>
          </a:xfrm>
          <a:prstGeom prst="ellipse">
            <a:avLst/>
          </a:prstGeom>
          <a:solidFill>
            <a:srgbClr val="00FFFF">
              <a:alpha val="45097"/>
            </a:srgbClr>
          </a:solidFill>
          <a:ln w="9525">
            <a:solidFill>
              <a:schemeClr val="tx1"/>
            </a:solidFill>
            <a:round/>
            <a:headEnd/>
            <a:tailEnd/>
          </a:ln>
        </p:spPr>
        <p:txBody>
          <a:bodyPr wrap="none" anchor="ctr"/>
          <a:lstStyle/>
          <a:p>
            <a:pPr algn="ctr"/>
            <a:r>
              <a:rPr lang="en-CA" sz="1000" dirty="0" smtClean="0">
                <a:solidFill>
                  <a:prstClr val="black"/>
                </a:solidFill>
                <a:effectLst>
                  <a:outerShdw blurRad="38100" dist="38100" dir="2700000" algn="tl">
                    <a:srgbClr val="000000">
                      <a:alpha val="43137"/>
                    </a:srgbClr>
                  </a:outerShdw>
                </a:effectLst>
              </a:rPr>
              <a:t>Peak Flows</a:t>
            </a:r>
            <a:endParaRPr lang="en-CA" sz="1000" dirty="0">
              <a:solidFill>
                <a:prstClr val="black"/>
              </a:solidFill>
              <a:effectLst>
                <a:outerShdw blurRad="38100" dist="38100" dir="2700000" algn="tl">
                  <a:srgbClr val="000000">
                    <a:alpha val="43137"/>
                  </a:srgbClr>
                </a:outerShdw>
              </a:effectLst>
            </a:endParaRPr>
          </a:p>
        </p:txBody>
      </p:sp>
      <p:sp>
        <p:nvSpPr>
          <p:cNvPr id="9239" name="Oval 41"/>
          <p:cNvSpPr>
            <a:spLocks noChangeArrowheads="1"/>
          </p:cNvSpPr>
          <p:nvPr/>
        </p:nvSpPr>
        <p:spPr bwMode="auto">
          <a:xfrm>
            <a:off x="2967083" y="1614458"/>
            <a:ext cx="930126" cy="726554"/>
          </a:xfrm>
          <a:prstGeom prst="ellipse">
            <a:avLst/>
          </a:prstGeom>
          <a:solidFill>
            <a:srgbClr val="FFC000"/>
          </a:solidFill>
          <a:ln w="9525">
            <a:solidFill>
              <a:schemeClr val="tx1"/>
            </a:solidFill>
            <a:round/>
            <a:headEnd/>
            <a:tailEnd/>
          </a:ln>
        </p:spPr>
        <p:txBody>
          <a:bodyPr wrap="none" anchor="ctr"/>
          <a:lstStyle/>
          <a:p>
            <a:pPr algn="ctr"/>
            <a:r>
              <a:rPr lang="en-CA" sz="1200" dirty="0" smtClean="0">
                <a:solidFill>
                  <a:prstClr val="black"/>
                </a:solidFill>
                <a:effectLst>
                  <a:outerShdw blurRad="38100" dist="38100" dir="2700000" algn="tl">
                    <a:srgbClr val="000000">
                      <a:alpha val="43137"/>
                    </a:srgbClr>
                  </a:outerShdw>
                </a:effectLst>
              </a:rPr>
              <a:t>Stream</a:t>
            </a:r>
          </a:p>
          <a:p>
            <a:pPr algn="ctr"/>
            <a:r>
              <a:rPr lang="en-CA" sz="1200" dirty="0" smtClean="0">
                <a:solidFill>
                  <a:prstClr val="black"/>
                </a:solidFill>
                <a:effectLst>
                  <a:outerShdw blurRad="38100" dist="38100" dir="2700000" algn="tl">
                    <a:srgbClr val="000000">
                      <a:alpha val="43137"/>
                    </a:srgbClr>
                  </a:outerShdw>
                </a:effectLst>
              </a:rPr>
              <a:t>Crossing</a:t>
            </a:r>
          </a:p>
          <a:p>
            <a:pPr algn="ctr"/>
            <a:r>
              <a:rPr lang="en-CA" sz="1200" dirty="0" smtClean="0">
                <a:solidFill>
                  <a:prstClr val="black"/>
                </a:solidFill>
                <a:effectLst>
                  <a:outerShdw blurRad="38100" dist="38100" dir="2700000" algn="tl">
                    <a:srgbClr val="000000">
                      <a:alpha val="43137"/>
                    </a:srgbClr>
                  </a:outerShdw>
                </a:effectLst>
              </a:rPr>
              <a:t>Density</a:t>
            </a:r>
            <a:endParaRPr lang="en-CA" sz="1200" dirty="0">
              <a:solidFill>
                <a:prstClr val="black"/>
              </a:solidFill>
              <a:effectLst>
                <a:outerShdw blurRad="38100" dist="38100" dir="2700000" algn="tl">
                  <a:srgbClr val="000000">
                    <a:alpha val="43137"/>
                  </a:srgbClr>
                </a:outerShdw>
              </a:effectLst>
            </a:endParaRPr>
          </a:p>
        </p:txBody>
      </p:sp>
      <p:sp>
        <p:nvSpPr>
          <p:cNvPr id="9240" name="Oval 42"/>
          <p:cNvSpPr>
            <a:spLocks noChangeArrowheads="1"/>
          </p:cNvSpPr>
          <p:nvPr/>
        </p:nvSpPr>
        <p:spPr bwMode="auto">
          <a:xfrm>
            <a:off x="4204162" y="702903"/>
            <a:ext cx="1087918" cy="821432"/>
          </a:xfrm>
          <a:prstGeom prst="ellipse">
            <a:avLst/>
          </a:prstGeom>
          <a:solidFill>
            <a:srgbClr val="FFC000"/>
          </a:solidFill>
          <a:ln w="9525">
            <a:solidFill>
              <a:schemeClr val="tx1"/>
            </a:solidFill>
            <a:round/>
            <a:headEnd/>
            <a:tailEnd/>
          </a:ln>
        </p:spPr>
        <p:txBody>
          <a:bodyPr wrap="none" anchor="ctr"/>
          <a:lstStyle/>
          <a:p>
            <a:pPr algn="ctr"/>
            <a:r>
              <a:rPr lang="en-CA" sz="1200" dirty="0" smtClean="0">
                <a:solidFill>
                  <a:prstClr val="black"/>
                </a:solidFill>
                <a:effectLst>
                  <a:outerShdw blurRad="38100" dist="38100" dir="2700000" algn="tl">
                    <a:srgbClr val="000000">
                      <a:alpha val="43137"/>
                    </a:srgbClr>
                  </a:outerShdw>
                </a:effectLst>
              </a:rPr>
              <a:t>Road Density</a:t>
            </a:r>
          </a:p>
          <a:p>
            <a:pPr algn="ctr"/>
            <a:r>
              <a:rPr lang="en-CA" sz="1200" dirty="0" smtClean="0">
                <a:solidFill>
                  <a:prstClr val="black"/>
                </a:solidFill>
                <a:effectLst>
                  <a:outerShdw blurRad="38100" dist="38100" dir="2700000" algn="tl">
                    <a:srgbClr val="000000">
                      <a:alpha val="43137"/>
                    </a:srgbClr>
                  </a:outerShdw>
                </a:effectLst>
              </a:rPr>
              <a:t>on unstable</a:t>
            </a:r>
          </a:p>
          <a:p>
            <a:pPr algn="ctr"/>
            <a:r>
              <a:rPr lang="en-CA" sz="1200" dirty="0" smtClean="0">
                <a:solidFill>
                  <a:prstClr val="black"/>
                </a:solidFill>
                <a:effectLst>
                  <a:outerShdw blurRad="38100" dist="38100" dir="2700000" algn="tl">
                    <a:srgbClr val="000000">
                      <a:alpha val="43137"/>
                    </a:srgbClr>
                  </a:outerShdw>
                </a:effectLst>
              </a:rPr>
              <a:t>slopes</a:t>
            </a:r>
            <a:endParaRPr lang="en-CA" sz="1200" dirty="0">
              <a:solidFill>
                <a:prstClr val="black"/>
              </a:solidFill>
              <a:effectLst>
                <a:outerShdw blurRad="38100" dist="38100" dir="2700000" algn="tl">
                  <a:srgbClr val="000000">
                    <a:alpha val="43137"/>
                  </a:srgbClr>
                </a:outerShdw>
              </a:effectLst>
            </a:endParaRPr>
          </a:p>
        </p:txBody>
      </p:sp>
      <p:cxnSp>
        <p:nvCxnSpPr>
          <p:cNvPr id="9253" name="AutoShape 55"/>
          <p:cNvCxnSpPr>
            <a:cxnSpLocks noChangeShapeType="1"/>
            <a:stCxn id="189" idx="4"/>
            <a:endCxn id="9223" idx="1"/>
          </p:cNvCxnSpPr>
          <p:nvPr/>
        </p:nvCxnSpPr>
        <p:spPr bwMode="auto">
          <a:xfrm>
            <a:off x="6430415" y="1949288"/>
            <a:ext cx="303533" cy="770669"/>
          </a:xfrm>
          <a:prstGeom prst="straightConnector1">
            <a:avLst/>
          </a:prstGeom>
          <a:noFill/>
          <a:ln w="38100">
            <a:solidFill>
              <a:schemeClr val="tx1"/>
            </a:solidFill>
            <a:round/>
            <a:headEnd/>
            <a:tailEnd type="triangle" w="med" len="med"/>
          </a:ln>
        </p:spPr>
      </p:cxnSp>
      <p:cxnSp>
        <p:nvCxnSpPr>
          <p:cNvPr id="9254" name="AutoShape 56"/>
          <p:cNvCxnSpPr>
            <a:cxnSpLocks noChangeShapeType="1"/>
            <a:stCxn id="9235" idx="3"/>
            <a:endCxn id="9221" idx="0"/>
          </p:cNvCxnSpPr>
          <p:nvPr/>
        </p:nvCxnSpPr>
        <p:spPr bwMode="auto">
          <a:xfrm flipH="1">
            <a:off x="4751012" y="4002352"/>
            <a:ext cx="352699" cy="1010214"/>
          </a:xfrm>
          <a:prstGeom prst="straightConnector1">
            <a:avLst/>
          </a:prstGeom>
          <a:noFill/>
          <a:ln w="38100">
            <a:solidFill>
              <a:schemeClr val="tx1"/>
            </a:solidFill>
            <a:round/>
            <a:headEnd/>
            <a:tailEnd type="triangle" w="med" len="med"/>
          </a:ln>
        </p:spPr>
      </p:cxnSp>
      <p:cxnSp>
        <p:nvCxnSpPr>
          <p:cNvPr id="9255" name="AutoShape 57"/>
          <p:cNvCxnSpPr>
            <a:cxnSpLocks noChangeShapeType="1"/>
            <a:stCxn id="9233" idx="6"/>
            <a:endCxn id="9221" idx="1"/>
          </p:cNvCxnSpPr>
          <p:nvPr/>
        </p:nvCxnSpPr>
        <p:spPr bwMode="auto">
          <a:xfrm>
            <a:off x="1688171" y="3297828"/>
            <a:ext cx="2478004" cy="1894098"/>
          </a:xfrm>
          <a:prstGeom prst="straightConnector1">
            <a:avLst/>
          </a:prstGeom>
          <a:noFill/>
          <a:ln w="38100">
            <a:solidFill>
              <a:schemeClr val="tx1"/>
            </a:solidFill>
            <a:round/>
            <a:headEnd/>
            <a:tailEnd type="triangle" w="med" len="med"/>
          </a:ln>
        </p:spPr>
      </p:cxnSp>
      <p:sp>
        <p:nvSpPr>
          <p:cNvPr id="70" name="Oval 30"/>
          <p:cNvSpPr>
            <a:spLocks noChangeArrowheads="1"/>
          </p:cNvSpPr>
          <p:nvPr/>
        </p:nvSpPr>
        <p:spPr bwMode="auto">
          <a:xfrm>
            <a:off x="3713623" y="1284549"/>
            <a:ext cx="836105" cy="622796"/>
          </a:xfrm>
          <a:prstGeom prst="ellipse">
            <a:avLst/>
          </a:prstGeom>
          <a:solidFill>
            <a:srgbClr val="FFC000"/>
          </a:solidFill>
          <a:ln w="9525">
            <a:solidFill>
              <a:schemeClr val="tx1"/>
            </a:solidFill>
            <a:round/>
            <a:headEnd/>
            <a:tailEnd/>
          </a:ln>
        </p:spPr>
        <p:txBody>
          <a:bodyPr wrap="none" anchor="ctr"/>
          <a:lstStyle/>
          <a:p>
            <a:pPr algn="ctr"/>
            <a:r>
              <a:rPr lang="en-CA" sz="1200" dirty="0" smtClean="0">
                <a:solidFill>
                  <a:prstClr val="black"/>
                </a:solidFill>
                <a:effectLst>
                  <a:outerShdw blurRad="38100" dist="38100" dir="2700000" algn="tl">
                    <a:srgbClr val="000000">
                      <a:alpha val="43137"/>
                    </a:srgbClr>
                  </a:outerShdw>
                </a:effectLst>
              </a:rPr>
              <a:t>Road</a:t>
            </a:r>
          </a:p>
          <a:p>
            <a:pPr algn="ctr"/>
            <a:r>
              <a:rPr lang="en-CA" sz="1200" dirty="0" smtClean="0">
                <a:solidFill>
                  <a:prstClr val="black"/>
                </a:solidFill>
                <a:effectLst>
                  <a:outerShdw blurRad="38100" dist="38100" dir="2700000" algn="tl">
                    <a:srgbClr val="000000">
                      <a:alpha val="43137"/>
                    </a:srgbClr>
                  </a:outerShdw>
                </a:effectLst>
              </a:rPr>
              <a:t>Density</a:t>
            </a:r>
            <a:endParaRPr lang="en-CA" sz="1200" dirty="0">
              <a:solidFill>
                <a:prstClr val="black"/>
              </a:solidFill>
              <a:effectLst>
                <a:outerShdw blurRad="38100" dist="38100" dir="2700000" algn="tl">
                  <a:srgbClr val="000000">
                    <a:alpha val="43137"/>
                  </a:srgbClr>
                </a:outerShdw>
              </a:effectLst>
            </a:endParaRPr>
          </a:p>
        </p:txBody>
      </p:sp>
      <p:cxnSp>
        <p:nvCxnSpPr>
          <p:cNvPr id="78" name="AutoShape 44"/>
          <p:cNvCxnSpPr>
            <a:cxnSpLocks noChangeShapeType="1"/>
            <a:stCxn id="70" idx="6"/>
            <a:endCxn id="9223" idx="1"/>
          </p:cNvCxnSpPr>
          <p:nvPr/>
        </p:nvCxnSpPr>
        <p:spPr bwMode="auto">
          <a:xfrm>
            <a:off x="4549728" y="1595947"/>
            <a:ext cx="2184220" cy="1124010"/>
          </a:xfrm>
          <a:prstGeom prst="straightConnector1">
            <a:avLst/>
          </a:prstGeom>
          <a:noFill/>
          <a:ln w="38100">
            <a:solidFill>
              <a:schemeClr val="tx1"/>
            </a:solidFill>
            <a:round/>
            <a:headEnd/>
            <a:tailEnd type="triangle" w="med" len="med"/>
          </a:ln>
        </p:spPr>
      </p:cxnSp>
      <p:cxnSp>
        <p:nvCxnSpPr>
          <p:cNvPr id="85" name="AutoShape 44"/>
          <p:cNvCxnSpPr>
            <a:cxnSpLocks noChangeShapeType="1"/>
            <a:stCxn id="9239" idx="6"/>
            <a:endCxn id="9223" idx="1"/>
          </p:cNvCxnSpPr>
          <p:nvPr/>
        </p:nvCxnSpPr>
        <p:spPr bwMode="auto">
          <a:xfrm>
            <a:off x="3897209" y="1977735"/>
            <a:ext cx="2836739" cy="742222"/>
          </a:xfrm>
          <a:prstGeom prst="straightConnector1">
            <a:avLst/>
          </a:prstGeom>
          <a:noFill/>
          <a:ln w="38100">
            <a:solidFill>
              <a:schemeClr val="tx1"/>
            </a:solidFill>
            <a:round/>
            <a:headEnd/>
            <a:tailEnd type="triangle" w="med" len="med"/>
          </a:ln>
        </p:spPr>
      </p:cxnSp>
      <p:cxnSp>
        <p:nvCxnSpPr>
          <p:cNvPr id="96" name="AutoShape 44"/>
          <p:cNvCxnSpPr>
            <a:cxnSpLocks noChangeShapeType="1"/>
            <a:stCxn id="9239" idx="5"/>
            <a:endCxn id="9224" idx="0"/>
          </p:cNvCxnSpPr>
          <p:nvPr/>
        </p:nvCxnSpPr>
        <p:spPr bwMode="auto">
          <a:xfrm>
            <a:off x="3760995" y="2234611"/>
            <a:ext cx="370681" cy="964185"/>
          </a:xfrm>
          <a:prstGeom prst="straightConnector1">
            <a:avLst/>
          </a:prstGeom>
          <a:noFill/>
          <a:ln w="38100">
            <a:solidFill>
              <a:schemeClr val="tx1"/>
            </a:solidFill>
            <a:round/>
            <a:headEnd/>
            <a:tailEnd type="triangle" w="med" len="med"/>
          </a:ln>
        </p:spPr>
      </p:cxnSp>
      <p:sp>
        <p:nvSpPr>
          <p:cNvPr id="9230" name="Oval 30"/>
          <p:cNvSpPr>
            <a:spLocks noChangeArrowheads="1"/>
          </p:cNvSpPr>
          <p:nvPr/>
        </p:nvSpPr>
        <p:spPr bwMode="auto">
          <a:xfrm>
            <a:off x="2123827" y="1247138"/>
            <a:ext cx="1008013" cy="871984"/>
          </a:xfrm>
          <a:prstGeom prst="ellipse">
            <a:avLst/>
          </a:prstGeom>
          <a:solidFill>
            <a:srgbClr val="FFC000"/>
          </a:solidFill>
          <a:ln w="9525">
            <a:solidFill>
              <a:schemeClr val="tx1"/>
            </a:solidFill>
            <a:round/>
            <a:headEnd/>
            <a:tailEnd/>
          </a:ln>
        </p:spPr>
        <p:txBody>
          <a:bodyPr wrap="none" anchor="ctr"/>
          <a:lstStyle/>
          <a:p>
            <a:pPr algn="ctr"/>
            <a:r>
              <a:rPr lang="en-CA" sz="1200" dirty="0" smtClean="0">
                <a:solidFill>
                  <a:prstClr val="black"/>
                </a:solidFill>
                <a:effectLst>
                  <a:outerShdw blurRad="38100" dist="38100" dir="2700000" algn="tl">
                    <a:srgbClr val="000000">
                      <a:alpha val="43137"/>
                    </a:srgbClr>
                  </a:outerShdw>
                </a:effectLst>
              </a:rPr>
              <a:t>Road</a:t>
            </a:r>
          </a:p>
          <a:p>
            <a:pPr algn="ctr"/>
            <a:r>
              <a:rPr lang="en-CA" sz="1200" dirty="0" smtClean="0">
                <a:solidFill>
                  <a:prstClr val="black"/>
                </a:solidFill>
                <a:effectLst>
                  <a:outerShdw blurRad="38100" dist="38100" dir="2700000" algn="tl">
                    <a:srgbClr val="000000">
                      <a:alpha val="43137"/>
                    </a:srgbClr>
                  </a:outerShdw>
                </a:effectLst>
              </a:rPr>
              <a:t>Density</a:t>
            </a:r>
          </a:p>
          <a:p>
            <a:pPr algn="ctr"/>
            <a:r>
              <a:rPr lang="en-CA" sz="1200" dirty="0" smtClean="0">
                <a:solidFill>
                  <a:prstClr val="black"/>
                </a:solidFill>
                <a:effectLst>
                  <a:outerShdw blurRad="38100" dist="38100" dir="2700000" algn="tl">
                    <a:srgbClr val="000000">
                      <a:alpha val="43137"/>
                    </a:srgbClr>
                  </a:outerShdw>
                </a:effectLst>
              </a:rPr>
              <a:t>Near Streams</a:t>
            </a:r>
            <a:endParaRPr lang="en-CA" sz="1200" dirty="0">
              <a:solidFill>
                <a:prstClr val="black"/>
              </a:solidFill>
              <a:effectLst>
                <a:outerShdw blurRad="38100" dist="38100" dir="2700000" algn="tl">
                  <a:srgbClr val="000000">
                    <a:alpha val="43137"/>
                  </a:srgbClr>
                </a:outerShdw>
              </a:effectLst>
            </a:endParaRPr>
          </a:p>
        </p:txBody>
      </p:sp>
      <p:sp>
        <p:nvSpPr>
          <p:cNvPr id="17466" name="Rectangle 58"/>
          <p:cNvSpPr>
            <a:spLocks noChangeArrowheads="1"/>
          </p:cNvSpPr>
          <p:nvPr/>
        </p:nvSpPr>
        <p:spPr bwMode="auto">
          <a:xfrm>
            <a:off x="4572000" y="-169659"/>
            <a:ext cx="4662114" cy="646331"/>
          </a:xfrm>
          <a:prstGeom prst="rect">
            <a:avLst/>
          </a:prstGeom>
          <a:solidFill>
            <a:schemeClr val="bg1"/>
          </a:solidFill>
          <a:ln w="38100">
            <a:solidFill>
              <a:schemeClr val="tx1"/>
            </a:solidFill>
            <a:miter lim="800000"/>
            <a:headEnd/>
            <a:tailEnd/>
          </a:ln>
        </p:spPr>
        <p:txBody>
          <a:bodyPr wrap="square" anchor="ctr">
            <a:spAutoFit/>
          </a:bodyPr>
          <a:lstStyle/>
          <a:p>
            <a:pPr algn="ctr">
              <a:lnSpc>
                <a:spcPct val="200000"/>
              </a:lnSpc>
            </a:pPr>
            <a:r>
              <a:rPr lang="en-CA" b="1" dirty="0" smtClean="0">
                <a:solidFill>
                  <a:srgbClr val="FFC000"/>
                </a:solidFill>
                <a:effectLst>
                  <a:outerShdw blurRad="38100" dist="38100" dir="2700000" algn="tl">
                    <a:srgbClr val="000000">
                      <a:alpha val="43137"/>
                    </a:srgbClr>
                  </a:outerShdw>
                </a:effectLst>
              </a:rPr>
              <a:t>How Aquatic Assessments Inform One Another</a:t>
            </a:r>
            <a:endParaRPr lang="en-CA" b="1" dirty="0">
              <a:solidFill>
                <a:srgbClr val="FFC000"/>
              </a:solidFill>
              <a:effectLst>
                <a:outerShdw blurRad="38100" dist="38100" dir="2700000" algn="tl">
                  <a:srgbClr val="000000">
                    <a:alpha val="43137"/>
                  </a:srgbClr>
                </a:outerShdw>
              </a:effectLst>
            </a:endParaRPr>
          </a:p>
        </p:txBody>
      </p:sp>
      <p:sp>
        <p:nvSpPr>
          <p:cNvPr id="64" name="Oval 37"/>
          <p:cNvSpPr>
            <a:spLocks noChangeArrowheads="1"/>
          </p:cNvSpPr>
          <p:nvPr/>
        </p:nvSpPr>
        <p:spPr bwMode="auto">
          <a:xfrm>
            <a:off x="3707904" y="3891638"/>
            <a:ext cx="823641" cy="329450"/>
          </a:xfrm>
          <a:prstGeom prst="ellipse">
            <a:avLst/>
          </a:prstGeom>
          <a:solidFill>
            <a:srgbClr val="00FFFF">
              <a:alpha val="45097"/>
            </a:srgbClr>
          </a:solidFill>
          <a:ln w="9525">
            <a:solidFill>
              <a:schemeClr val="tx1"/>
            </a:solidFill>
            <a:round/>
            <a:headEnd/>
            <a:tailEnd/>
          </a:ln>
        </p:spPr>
        <p:txBody>
          <a:bodyPr wrap="none" anchor="ctr"/>
          <a:lstStyle/>
          <a:p>
            <a:pPr algn="ctr"/>
            <a:r>
              <a:rPr lang="en-CA" sz="1000" dirty="0">
                <a:solidFill>
                  <a:prstClr val="black"/>
                </a:solidFill>
                <a:effectLst>
                  <a:outerShdw blurRad="38100" dist="38100" dir="2700000" algn="tl">
                    <a:srgbClr val="000000">
                      <a:alpha val="43137"/>
                    </a:srgbClr>
                  </a:outerShdw>
                </a:effectLst>
              </a:rPr>
              <a:t>Summer</a:t>
            </a:r>
          </a:p>
          <a:p>
            <a:pPr algn="ctr"/>
            <a:r>
              <a:rPr lang="en-CA" sz="1000" dirty="0">
                <a:solidFill>
                  <a:prstClr val="black"/>
                </a:solidFill>
                <a:effectLst>
                  <a:outerShdw blurRad="38100" dist="38100" dir="2700000" algn="tl">
                    <a:srgbClr val="000000">
                      <a:alpha val="43137"/>
                    </a:srgbClr>
                  </a:outerShdw>
                </a:effectLst>
              </a:rPr>
              <a:t>Low-flows</a:t>
            </a:r>
          </a:p>
        </p:txBody>
      </p:sp>
      <p:cxnSp>
        <p:nvCxnSpPr>
          <p:cNvPr id="71" name="AutoShape 44"/>
          <p:cNvCxnSpPr>
            <a:cxnSpLocks noChangeShapeType="1"/>
            <a:stCxn id="9230" idx="3"/>
            <a:endCxn id="9222" idx="7"/>
          </p:cNvCxnSpPr>
          <p:nvPr/>
        </p:nvCxnSpPr>
        <p:spPr bwMode="auto">
          <a:xfrm flipH="1">
            <a:off x="1152925" y="1991423"/>
            <a:ext cx="1118522" cy="232556"/>
          </a:xfrm>
          <a:prstGeom prst="straightConnector1">
            <a:avLst/>
          </a:prstGeom>
          <a:noFill/>
          <a:ln w="38100">
            <a:solidFill>
              <a:schemeClr val="tx1"/>
            </a:solidFill>
            <a:round/>
            <a:headEnd/>
            <a:tailEnd type="triangle" w="med" len="med"/>
          </a:ln>
        </p:spPr>
      </p:cxnSp>
      <p:sp>
        <p:nvSpPr>
          <p:cNvPr id="75" name="Oval 25"/>
          <p:cNvSpPr>
            <a:spLocks noChangeArrowheads="1"/>
          </p:cNvSpPr>
          <p:nvPr/>
        </p:nvSpPr>
        <p:spPr bwMode="auto">
          <a:xfrm>
            <a:off x="6913538" y="3173345"/>
            <a:ext cx="786110" cy="327663"/>
          </a:xfrm>
          <a:prstGeom prst="ellipse">
            <a:avLst/>
          </a:prstGeom>
          <a:solidFill>
            <a:srgbClr val="3366FF">
              <a:alpha val="45097"/>
            </a:srgbClr>
          </a:solidFill>
          <a:ln w="9525">
            <a:solidFill>
              <a:schemeClr val="tx1"/>
            </a:solidFill>
            <a:round/>
            <a:headEnd/>
            <a:tailEnd/>
          </a:ln>
        </p:spPr>
        <p:txBody>
          <a:bodyPr wrap="none" anchor="ctr"/>
          <a:lstStyle/>
          <a:p>
            <a:pPr algn="ctr"/>
            <a:r>
              <a:rPr lang="en-CA" sz="1000" dirty="0" smtClean="0">
                <a:solidFill>
                  <a:prstClr val="black"/>
                </a:solidFill>
                <a:effectLst>
                  <a:outerShdw blurRad="38100" dist="38100" dir="2700000" algn="tl">
                    <a:srgbClr val="000000">
                      <a:alpha val="43137"/>
                    </a:srgbClr>
                  </a:outerShdw>
                </a:effectLst>
              </a:rPr>
              <a:t>Temperature</a:t>
            </a:r>
            <a:endParaRPr lang="en-CA" sz="1000" dirty="0">
              <a:solidFill>
                <a:prstClr val="black"/>
              </a:solidFill>
              <a:effectLst>
                <a:outerShdw blurRad="38100" dist="38100" dir="2700000" algn="tl">
                  <a:srgbClr val="000000">
                    <a:alpha val="43137"/>
                  </a:srgbClr>
                </a:outerShdw>
              </a:effectLst>
            </a:endParaRPr>
          </a:p>
        </p:txBody>
      </p:sp>
      <p:sp>
        <p:nvSpPr>
          <p:cNvPr id="79" name="Oval 24"/>
          <p:cNvSpPr>
            <a:spLocks noChangeArrowheads="1"/>
          </p:cNvSpPr>
          <p:nvPr/>
        </p:nvSpPr>
        <p:spPr bwMode="auto">
          <a:xfrm>
            <a:off x="6732240" y="4977819"/>
            <a:ext cx="1042988" cy="404812"/>
          </a:xfrm>
          <a:prstGeom prst="ellipse">
            <a:avLst/>
          </a:prstGeom>
          <a:solidFill>
            <a:srgbClr val="FFC000"/>
          </a:solidFill>
          <a:ln w="9525">
            <a:solidFill>
              <a:schemeClr val="tx1"/>
            </a:solidFill>
            <a:round/>
            <a:headEnd/>
            <a:tailEnd/>
          </a:ln>
        </p:spPr>
        <p:txBody>
          <a:bodyPr wrap="none" anchor="ctr"/>
          <a:lstStyle/>
          <a:p>
            <a:pPr algn="ctr"/>
            <a:r>
              <a:rPr lang="en-CA" sz="1200" dirty="0" smtClean="0">
                <a:solidFill>
                  <a:prstClr val="black"/>
                </a:solidFill>
                <a:effectLst>
                  <a:outerShdw blurRad="38100" dist="38100" dir="2700000" algn="tl">
                    <a:srgbClr val="000000">
                      <a:alpha val="43137"/>
                    </a:srgbClr>
                  </a:outerShdw>
                </a:effectLst>
              </a:rPr>
              <a:t>Angling Effort</a:t>
            </a:r>
            <a:endParaRPr lang="en-CA" sz="1200" dirty="0">
              <a:solidFill>
                <a:prstClr val="black"/>
              </a:solidFill>
              <a:effectLst>
                <a:outerShdw blurRad="38100" dist="38100" dir="2700000" algn="tl">
                  <a:srgbClr val="000000">
                    <a:alpha val="43137"/>
                  </a:srgbClr>
                </a:outerShdw>
              </a:effectLst>
            </a:endParaRPr>
          </a:p>
        </p:txBody>
      </p:sp>
      <p:cxnSp>
        <p:nvCxnSpPr>
          <p:cNvPr id="93" name="AutoShape 44"/>
          <p:cNvCxnSpPr>
            <a:cxnSpLocks noChangeShapeType="1"/>
            <a:stCxn id="9240" idx="5"/>
            <a:endCxn id="9223" idx="1"/>
          </p:cNvCxnSpPr>
          <p:nvPr/>
        </p:nvCxnSpPr>
        <p:spPr bwMode="auto">
          <a:xfrm>
            <a:off x="5132758" y="1404039"/>
            <a:ext cx="1601190" cy="1315918"/>
          </a:xfrm>
          <a:prstGeom prst="straightConnector1">
            <a:avLst/>
          </a:prstGeom>
          <a:noFill/>
          <a:ln w="38100">
            <a:solidFill>
              <a:schemeClr val="tx1"/>
            </a:solidFill>
            <a:round/>
            <a:headEnd/>
            <a:tailEnd type="triangle" w="med" len="med"/>
          </a:ln>
        </p:spPr>
      </p:cxnSp>
      <p:sp>
        <p:nvSpPr>
          <p:cNvPr id="76" name="Oval 41"/>
          <p:cNvSpPr>
            <a:spLocks noChangeArrowheads="1"/>
          </p:cNvSpPr>
          <p:nvPr/>
        </p:nvSpPr>
        <p:spPr bwMode="auto">
          <a:xfrm>
            <a:off x="1798222" y="559089"/>
            <a:ext cx="930126" cy="781898"/>
          </a:xfrm>
          <a:prstGeom prst="ellipse">
            <a:avLst/>
          </a:prstGeom>
          <a:solidFill>
            <a:srgbClr val="FFC000"/>
          </a:solidFill>
          <a:ln w="9525">
            <a:solidFill>
              <a:schemeClr val="tx1"/>
            </a:solidFill>
            <a:round/>
            <a:headEnd/>
            <a:tailEnd/>
          </a:ln>
        </p:spPr>
        <p:txBody>
          <a:bodyPr wrap="none" anchor="ctr"/>
          <a:lstStyle/>
          <a:p>
            <a:pPr algn="ctr"/>
            <a:r>
              <a:rPr lang="en-CA" sz="1200" dirty="0" smtClean="0">
                <a:solidFill>
                  <a:prstClr val="black"/>
                </a:solidFill>
                <a:effectLst>
                  <a:outerShdw blurRad="38100" dist="38100" dir="2700000" algn="tl">
                    <a:srgbClr val="000000">
                      <a:alpha val="43137"/>
                    </a:srgbClr>
                  </a:outerShdw>
                </a:effectLst>
              </a:rPr>
              <a:t>Riparian</a:t>
            </a:r>
          </a:p>
          <a:p>
            <a:pPr algn="ctr"/>
            <a:r>
              <a:rPr lang="en-CA" sz="1200" dirty="0" smtClean="0">
                <a:solidFill>
                  <a:prstClr val="black"/>
                </a:solidFill>
                <a:effectLst>
                  <a:outerShdw blurRad="38100" dist="38100" dir="2700000" algn="tl">
                    <a:srgbClr val="000000">
                      <a:alpha val="43137"/>
                    </a:srgbClr>
                  </a:outerShdw>
                </a:effectLst>
              </a:rPr>
              <a:t>Area</a:t>
            </a:r>
          </a:p>
          <a:p>
            <a:pPr algn="ctr"/>
            <a:r>
              <a:rPr lang="en-CA" sz="1200" dirty="0" smtClean="0">
                <a:solidFill>
                  <a:prstClr val="black"/>
                </a:solidFill>
                <a:effectLst>
                  <a:outerShdw blurRad="38100" dist="38100" dir="2700000" algn="tl">
                    <a:srgbClr val="000000">
                      <a:alpha val="43137"/>
                    </a:srgbClr>
                  </a:outerShdw>
                </a:effectLst>
              </a:rPr>
              <a:t>Disturbance</a:t>
            </a:r>
            <a:endParaRPr lang="en-CA" sz="1200" dirty="0">
              <a:solidFill>
                <a:prstClr val="black"/>
              </a:solidFill>
              <a:effectLst>
                <a:outerShdw blurRad="38100" dist="38100" dir="2700000" algn="tl">
                  <a:srgbClr val="000000">
                    <a:alpha val="43137"/>
                  </a:srgbClr>
                </a:outerShdw>
              </a:effectLst>
            </a:endParaRPr>
          </a:p>
        </p:txBody>
      </p:sp>
      <p:cxnSp>
        <p:nvCxnSpPr>
          <p:cNvPr id="109" name="AutoShape 44"/>
          <p:cNvCxnSpPr>
            <a:cxnSpLocks noChangeShapeType="1"/>
            <a:stCxn id="76" idx="3"/>
            <a:endCxn id="9222" idx="7"/>
          </p:cNvCxnSpPr>
          <p:nvPr/>
        </p:nvCxnSpPr>
        <p:spPr bwMode="auto">
          <a:xfrm flipH="1">
            <a:off x="1152925" y="1226481"/>
            <a:ext cx="781511" cy="997498"/>
          </a:xfrm>
          <a:prstGeom prst="straightConnector1">
            <a:avLst/>
          </a:prstGeom>
          <a:noFill/>
          <a:ln w="38100">
            <a:solidFill>
              <a:schemeClr val="tx1"/>
            </a:solidFill>
            <a:round/>
            <a:headEnd/>
            <a:tailEnd type="triangle" w="med" len="med"/>
          </a:ln>
        </p:spPr>
      </p:cxnSp>
      <p:cxnSp>
        <p:nvCxnSpPr>
          <p:cNvPr id="112" name="AutoShape 44"/>
          <p:cNvCxnSpPr>
            <a:cxnSpLocks noChangeShapeType="1"/>
            <a:stCxn id="9239" idx="3"/>
            <a:endCxn id="9222" idx="7"/>
          </p:cNvCxnSpPr>
          <p:nvPr/>
        </p:nvCxnSpPr>
        <p:spPr bwMode="auto">
          <a:xfrm flipH="1" flipV="1">
            <a:off x="1152925" y="2223979"/>
            <a:ext cx="1950372" cy="10632"/>
          </a:xfrm>
          <a:prstGeom prst="straightConnector1">
            <a:avLst/>
          </a:prstGeom>
          <a:noFill/>
          <a:ln w="38100">
            <a:solidFill>
              <a:schemeClr val="tx1"/>
            </a:solidFill>
            <a:round/>
            <a:headEnd/>
            <a:tailEnd type="triangle" w="med" len="med"/>
          </a:ln>
        </p:spPr>
      </p:cxnSp>
      <p:cxnSp>
        <p:nvCxnSpPr>
          <p:cNvPr id="116" name="AutoShape 44"/>
          <p:cNvCxnSpPr>
            <a:cxnSpLocks noChangeShapeType="1"/>
            <a:stCxn id="70" idx="4"/>
            <a:endCxn id="9224" idx="0"/>
          </p:cNvCxnSpPr>
          <p:nvPr/>
        </p:nvCxnSpPr>
        <p:spPr bwMode="auto">
          <a:xfrm>
            <a:off x="4131676" y="1907345"/>
            <a:ext cx="0" cy="1291451"/>
          </a:xfrm>
          <a:prstGeom prst="straightConnector1">
            <a:avLst/>
          </a:prstGeom>
          <a:noFill/>
          <a:ln w="38100">
            <a:solidFill>
              <a:schemeClr val="tx1"/>
            </a:solidFill>
            <a:round/>
            <a:headEnd/>
            <a:tailEnd type="triangle" w="med" len="med"/>
          </a:ln>
        </p:spPr>
      </p:cxnSp>
      <p:cxnSp>
        <p:nvCxnSpPr>
          <p:cNvPr id="132" name="AutoShape 65"/>
          <p:cNvCxnSpPr>
            <a:cxnSpLocks noChangeShapeType="1"/>
            <a:stCxn id="9230" idx="4"/>
            <a:endCxn id="9223" idx="1"/>
          </p:cNvCxnSpPr>
          <p:nvPr/>
        </p:nvCxnSpPr>
        <p:spPr bwMode="auto">
          <a:xfrm rot="16200000" flipH="1">
            <a:off x="4380474" y="366482"/>
            <a:ext cx="600835" cy="4106114"/>
          </a:xfrm>
          <a:prstGeom prst="bentConnector3">
            <a:avLst>
              <a:gd name="adj1" fmla="val 97435"/>
            </a:avLst>
          </a:prstGeom>
          <a:noFill/>
          <a:ln w="38100">
            <a:solidFill>
              <a:schemeClr val="tx1"/>
            </a:solidFill>
            <a:miter lim="800000"/>
            <a:headEnd/>
            <a:tailEnd type="triangle" w="med" len="med"/>
          </a:ln>
        </p:spPr>
      </p:cxnSp>
      <p:sp>
        <p:nvSpPr>
          <p:cNvPr id="186" name="Oval 24"/>
          <p:cNvSpPr>
            <a:spLocks noChangeArrowheads="1"/>
          </p:cNvSpPr>
          <p:nvPr/>
        </p:nvSpPr>
        <p:spPr bwMode="auto">
          <a:xfrm>
            <a:off x="6846742" y="764704"/>
            <a:ext cx="1253650" cy="1069551"/>
          </a:xfrm>
          <a:prstGeom prst="ellipse">
            <a:avLst/>
          </a:prstGeom>
          <a:solidFill>
            <a:srgbClr val="002060">
              <a:alpha val="45000"/>
            </a:srgbClr>
          </a:solidFill>
          <a:ln w="9525">
            <a:solidFill>
              <a:schemeClr val="tx1"/>
            </a:solidFill>
            <a:round/>
            <a:headEnd/>
            <a:tailEnd/>
          </a:ln>
        </p:spPr>
        <p:txBody>
          <a:bodyPr wrap="none" anchor="ctr"/>
          <a:lstStyle/>
          <a:p>
            <a:pPr algn="ctr"/>
            <a:r>
              <a:rPr lang="en-CA" sz="1600" dirty="0">
                <a:solidFill>
                  <a:prstClr val="black"/>
                </a:solidFill>
                <a:effectLst>
                  <a:outerShdw blurRad="38100" dist="38100" dir="2700000" algn="tl">
                    <a:srgbClr val="000000">
                      <a:alpha val="43137"/>
                    </a:srgbClr>
                  </a:outerShdw>
                </a:effectLst>
              </a:rPr>
              <a:t>Climate </a:t>
            </a:r>
          </a:p>
        </p:txBody>
      </p:sp>
      <p:sp>
        <p:nvSpPr>
          <p:cNvPr id="189" name="Oval 24"/>
          <p:cNvSpPr>
            <a:spLocks noChangeArrowheads="1"/>
          </p:cNvSpPr>
          <p:nvPr/>
        </p:nvSpPr>
        <p:spPr bwMode="auto">
          <a:xfrm>
            <a:off x="5912566" y="980728"/>
            <a:ext cx="1035698" cy="968560"/>
          </a:xfrm>
          <a:prstGeom prst="ellipse">
            <a:avLst/>
          </a:prstGeom>
          <a:solidFill>
            <a:srgbClr val="FFC000"/>
          </a:solidFill>
          <a:ln w="9525">
            <a:solidFill>
              <a:schemeClr val="tx1"/>
            </a:solidFill>
            <a:round/>
            <a:headEnd/>
            <a:tailEnd/>
          </a:ln>
        </p:spPr>
        <p:txBody>
          <a:bodyPr wrap="none" anchor="ctr"/>
          <a:lstStyle/>
          <a:p>
            <a:pPr algn="ctr"/>
            <a:r>
              <a:rPr lang="en-CA" sz="1400" dirty="0" smtClean="0">
                <a:solidFill>
                  <a:prstClr val="black"/>
                </a:solidFill>
                <a:effectLst>
                  <a:outerShdw blurRad="38100" dist="38100" dir="2700000" algn="tl">
                    <a:srgbClr val="000000">
                      <a:alpha val="43137"/>
                    </a:srgbClr>
                  </a:outerShdw>
                </a:effectLst>
              </a:rPr>
              <a:t>River</a:t>
            </a:r>
          </a:p>
          <a:p>
            <a:pPr algn="ctr"/>
            <a:r>
              <a:rPr lang="en-CA" sz="1400" dirty="0" smtClean="0">
                <a:solidFill>
                  <a:prstClr val="black"/>
                </a:solidFill>
                <a:effectLst>
                  <a:outerShdw blurRad="38100" dist="38100" dir="2700000" algn="tl">
                    <a:srgbClr val="000000">
                      <a:alpha val="43137"/>
                    </a:srgbClr>
                  </a:outerShdw>
                </a:effectLst>
              </a:rPr>
              <a:t>Forecast</a:t>
            </a:r>
          </a:p>
        </p:txBody>
      </p:sp>
      <p:cxnSp>
        <p:nvCxnSpPr>
          <p:cNvPr id="220" name="AutoShape 55"/>
          <p:cNvCxnSpPr>
            <a:cxnSpLocks noChangeShapeType="1"/>
            <a:stCxn id="189" idx="3"/>
            <a:endCxn id="9224" idx="7"/>
          </p:cNvCxnSpPr>
          <p:nvPr/>
        </p:nvCxnSpPr>
        <p:spPr bwMode="auto">
          <a:xfrm flipH="1">
            <a:off x="4788190" y="1807446"/>
            <a:ext cx="1276050" cy="1540839"/>
          </a:xfrm>
          <a:prstGeom prst="straightConnector1">
            <a:avLst/>
          </a:prstGeom>
          <a:noFill/>
          <a:ln w="38100">
            <a:solidFill>
              <a:schemeClr val="tx1"/>
            </a:solidFill>
            <a:round/>
            <a:headEnd/>
            <a:tailEnd type="triangle" w="med" len="med"/>
          </a:ln>
        </p:spPr>
      </p:cxnSp>
      <p:cxnSp>
        <p:nvCxnSpPr>
          <p:cNvPr id="231" name="AutoShape 56"/>
          <p:cNvCxnSpPr>
            <a:cxnSpLocks noChangeShapeType="1"/>
            <a:stCxn id="9226" idx="4"/>
            <a:endCxn id="9221" idx="7"/>
          </p:cNvCxnSpPr>
          <p:nvPr/>
        </p:nvCxnSpPr>
        <p:spPr bwMode="auto">
          <a:xfrm flipH="1">
            <a:off x="5335849" y="3764142"/>
            <a:ext cx="1076090" cy="1427784"/>
          </a:xfrm>
          <a:prstGeom prst="straightConnector1">
            <a:avLst/>
          </a:prstGeom>
          <a:noFill/>
          <a:ln w="38100">
            <a:solidFill>
              <a:schemeClr val="tx1"/>
            </a:solidFill>
            <a:round/>
            <a:headEnd/>
            <a:tailEnd type="triangle" w="med" len="med"/>
          </a:ln>
        </p:spPr>
      </p:cxnSp>
      <p:cxnSp>
        <p:nvCxnSpPr>
          <p:cNvPr id="270" name="AutoShape 57"/>
          <p:cNvCxnSpPr>
            <a:cxnSpLocks noChangeShapeType="1"/>
            <a:stCxn id="79" idx="2"/>
            <a:endCxn id="9221" idx="6"/>
          </p:cNvCxnSpPr>
          <p:nvPr/>
        </p:nvCxnSpPr>
        <p:spPr bwMode="auto">
          <a:xfrm flipH="1">
            <a:off x="5578096" y="5180225"/>
            <a:ext cx="1154144" cy="444714"/>
          </a:xfrm>
          <a:prstGeom prst="straightConnector1">
            <a:avLst/>
          </a:prstGeom>
          <a:noFill/>
          <a:ln w="38100">
            <a:solidFill>
              <a:schemeClr val="tx1"/>
            </a:solidFill>
            <a:round/>
            <a:headEnd/>
            <a:tailEnd type="triangle" w="med" len="med"/>
          </a:ln>
        </p:spPr>
      </p:cxnSp>
      <p:sp>
        <p:nvSpPr>
          <p:cNvPr id="382" name="Oval 24"/>
          <p:cNvSpPr>
            <a:spLocks noChangeArrowheads="1"/>
          </p:cNvSpPr>
          <p:nvPr/>
        </p:nvSpPr>
        <p:spPr bwMode="auto">
          <a:xfrm>
            <a:off x="3088688" y="5568766"/>
            <a:ext cx="1042988" cy="404812"/>
          </a:xfrm>
          <a:prstGeom prst="ellipse">
            <a:avLst/>
          </a:prstGeom>
          <a:solidFill>
            <a:srgbClr val="FFC000"/>
          </a:solidFill>
          <a:ln w="9525">
            <a:solidFill>
              <a:schemeClr val="tx1"/>
            </a:solidFill>
            <a:round/>
            <a:headEnd/>
            <a:tailEnd/>
          </a:ln>
        </p:spPr>
        <p:txBody>
          <a:bodyPr wrap="none" anchor="ctr"/>
          <a:lstStyle/>
          <a:p>
            <a:pPr algn="ctr"/>
            <a:r>
              <a:rPr lang="en-CA" sz="1200" dirty="0" smtClean="0">
                <a:solidFill>
                  <a:prstClr val="black"/>
                </a:solidFill>
                <a:effectLst>
                  <a:outerShdw blurRad="38100" dist="38100" dir="2700000" algn="tl">
                    <a:srgbClr val="000000">
                      <a:alpha val="43137"/>
                    </a:srgbClr>
                  </a:outerShdw>
                </a:effectLst>
              </a:rPr>
              <a:t>Fish Inventory</a:t>
            </a:r>
            <a:endParaRPr lang="en-CA" sz="1200" dirty="0">
              <a:solidFill>
                <a:prstClr val="black"/>
              </a:solidFill>
              <a:effectLst>
                <a:outerShdw blurRad="38100" dist="38100" dir="2700000" algn="tl">
                  <a:srgbClr val="000000">
                    <a:alpha val="43137"/>
                  </a:srgbClr>
                </a:outerShdw>
              </a:effectLst>
            </a:endParaRPr>
          </a:p>
        </p:txBody>
      </p:sp>
      <p:sp>
        <p:nvSpPr>
          <p:cNvPr id="383" name="Oval 24"/>
          <p:cNvSpPr>
            <a:spLocks noChangeArrowheads="1"/>
          </p:cNvSpPr>
          <p:nvPr/>
        </p:nvSpPr>
        <p:spPr bwMode="auto">
          <a:xfrm>
            <a:off x="4868508" y="5909682"/>
            <a:ext cx="1195732" cy="736446"/>
          </a:xfrm>
          <a:prstGeom prst="ellipse">
            <a:avLst/>
          </a:prstGeom>
          <a:solidFill>
            <a:srgbClr val="FFC000"/>
          </a:solidFill>
          <a:ln w="9525">
            <a:solidFill>
              <a:schemeClr val="tx1"/>
            </a:solidFill>
            <a:round/>
            <a:headEnd/>
            <a:tailEnd/>
          </a:ln>
        </p:spPr>
        <p:txBody>
          <a:bodyPr wrap="none" anchor="ctr"/>
          <a:lstStyle/>
          <a:p>
            <a:pPr algn="ctr"/>
            <a:r>
              <a:rPr lang="en-CA" sz="1200" dirty="0" smtClean="0">
                <a:solidFill>
                  <a:prstClr val="black"/>
                </a:solidFill>
                <a:effectLst>
                  <a:outerShdw blurRad="38100" dist="38100" dir="2700000" algn="tl">
                    <a:srgbClr val="000000">
                      <a:alpha val="43137"/>
                    </a:srgbClr>
                  </a:outerShdw>
                </a:effectLst>
              </a:rPr>
              <a:t>Aquatic</a:t>
            </a:r>
          </a:p>
          <a:p>
            <a:pPr algn="ctr"/>
            <a:r>
              <a:rPr lang="en-CA" sz="1200" dirty="0" smtClean="0">
                <a:solidFill>
                  <a:prstClr val="black"/>
                </a:solidFill>
                <a:effectLst>
                  <a:outerShdw blurRad="38100" dist="38100" dir="2700000" algn="tl">
                    <a:srgbClr val="000000">
                      <a:alpha val="43137"/>
                    </a:srgbClr>
                  </a:outerShdw>
                </a:effectLst>
              </a:rPr>
              <a:t>Wildlife</a:t>
            </a:r>
          </a:p>
          <a:p>
            <a:pPr algn="ctr"/>
            <a:r>
              <a:rPr lang="en-CA" sz="1200" dirty="0" smtClean="0">
                <a:solidFill>
                  <a:prstClr val="black"/>
                </a:solidFill>
                <a:effectLst>
                  <a:outerShdw blurRad="38100" dist="38100" dir="2700000" algn="tl">
                    <a:srgbClr val="000000">
                      <a:alpha val="43137"/>
                    </a:srgbClr>
                  </a:outerShdw>
                </a:effectLst>
              </a:rPr>
              <a:t>Inventory</a:t>
            </a:r>
            <a:endParaRPr lang="en-CA" sz="1200" dirty="0">
              <a:solidFill>
                <a:prstClr val="black"/>
              </a:solidFill>
              <a:effectLst>
                <a:outerShdw blurRad="38100" dist="38100" dir="2700000" algn="tl">
                  <a:srgbClr val="000000">
                    <a:alpha val="43137"/>
                  </a:srgbClr>
                </a:outerShdw>
              </a:effectLst>
            </a:endParaRPr>
          </a:p>
        </p:txBody>
      </p:sp>
      <p:sp>
        <p:nvSpPr>
          <p:cNvPr id="46" name="Oval 22"/>
          <p:cNvSpPr>
            <a:spLocks noChangeArrowheads="1"/>
          </p:cNvSpPr>
          <p:nvPr/>
        </p:nvSpPr>
        <p:spPr bwMode="auto">
          <a:xfrm>
            <a:off x="753817" y="5193784"/>
            <a:ext cx="1456205" cy="862309"/>
          </a:xfrm>
          <a:prstGeom prst="ellipse">
            <a:avLst/>
          </a:prstGeom>
          <a:solidFill>
            <a:srgbClr val="0070C0">
              <a:alpha val="75000"/>
            </a:srgbClr>
          </a:solidFill>
          <a:ln w="9525">
            <a:solidFill>
              <a:schemeClr val="tx1"/>
            </a:solidFill>
            <a:round/>
            <a:headEnd/>
            <a:tailEnd/>
          </a:ln>
        </p:spPr>
        <p:txBody>
          <a:bodyPr wrap="none" anchor="ctr"/>
          <a:lstStyle/>
          <a:p>
            <a:pPr algn="ctr"/>
            <a:r>
              <a:rPr lang="en-CA" sz="1600" dirty="0" smtClean="0">
                <a:solidFill>
                  <a:prstClr val="black"/>
                </a:solidFill>
                <a:effectLst>
                  <a:outerShdw blurRad="38100" dist="38100" dir="2700000" algn="tl">
                    <a:srgbClr val="000000">
                      <a:alpha val="43137"/>
                    </a:srgbClr>
                  </a:outerShdw>
                </a:effectLst>
              </a:rPr>
              <a:t>Groundwater</a:t>
            </a:r>
            <a:endParaRPr lang="en-CA" sz="1600" dirty="0">
              <a:solidFill>
                <a:prstClr val="black"/>
              </a:solidFill>
              <a:effectLst>
                <a:outerShdw blurRad="38100" dist="38100" dir="2700000" algn="tl">
                  <a:srgbClr val="000000">
                    <a:alpha val="43137"/>
                  </a:srgbClr>
                </a:outerShdw>
              </a:effectLst>
            </a:endParaRPr>
          </a:p>
        </p:txBody>
      </p:sp>
      <p:sp>
        <p:nvSpPr>
          <p:cNvPr id="47" name="Oval 22"/>
          <p:cNvSpPr>
            <a:spLocks noChangeArrowheads="1"/>
          </p:cNvSpPr>
          <p:nvPr/>
        </p:nvSpPr>
        <p:spPr bwMode="auto">
          <a:xfrm>
            <a:off x="1536470" y="3900496"/>
            <a:ext cx="1010881" cy="783357"/>
          </a:xfrm>
          <a:prstGeom prst="ellipse">
            <a:avLst/>
          </a:prstGeom>
          <a:solidFill>
            <a:srgbClr val="009BD2">
              <a:alpha val="74902"/>
            </a:srgbClr>
          </a:solidFill>
          <a:ln w="9525">
            <a:solidFill>
              <a:schemeClr val="tx1"/>
            </a:solidFill>
            <a:round/>
            <a:headEnd/>
            <a:tailEnd/>
          </a:ln>
        </p:spPr>
        <p:txBody>
          <a:bodyPr wrap="none" anchor="ctr"/>
          <a:lstStyle/>
          <a:p>
            <a:pPr algn="ctr"/>
            <a:r>
              <a:rPr lang="en-CA" sz="1600" dirty="0" smtClean="0">
                <a:solidFill>
                  <a:prstClr val="black"/>
                </a:solidFill>
                <a:effectLst>
                  <a:outerShdw blurRad="38100" dist="38100" dir="2700000" algn="tl">
                    <a:srgbClr val="000000">
                      <a:alpha val="43137"/>
                    </a:srgbClr>
                  </a:outerShdw>
                </a:effectLst>
              </a:rPr>
              <a:t>Water</a:t>
            </a:r>
          </a:p>
          <a:p>
            <a:pPr algn="ctr"/>
            <a:r>
              <a:rPr lang="en-CA" sz="1600" dirty="0" smtClean="0">
                <a:solidFill>
                  <a:prstClr val="black"/>
                </a:solidFill>
                <a:effectLst>
                  <a:outerShdw blurRad="38100" dist="38100" dir="2700000" algn="tl">
                    <a:srgbClr val="000000">
                      <a:alpha val="43137"/>
                    </a:srgbClr>
                  </a:outerShdw>
                </a:effectLst>
              </a:rPr>
              <a:t>Use</a:t>
            </a:r>
            <a:endParaRPr lang="en-CA" sz="1600" dirty="0">
              <a:solidFill>
                <a:prstClr val="black"/>
              </a:solidFill>
              <a:effectLst>
                <a:outerShdw blurRad="38100" dist="38100" dir="2700000" algn="tl">
                  <a:srgbClr val="000000">
                    <a:alpha val="43137"/>
                  </a:srgbClr>
                </a:outerShdw>
              </a:effectLst>
            </a:endParaRPr>
          </a:p>
        </p:txBody>
      </p:sp>
      <p:cxnSp>
        <p:nvCxnSpPr>
          <p:cNvPr id="48" name="AutoShape 44"/>
          <p:cNvCxnSpPr>
            <a:cxnSpLocks noChangeShapeType="1"/>
            <a:stCxn id="70" idx="4"/>
            <a:endCxn id="47" idx="7"/>
          </p:cNvCxnSpPr>
          <p:nvPr/>
        </p:nvCxnSpPr>
        <p:spPr bwMode="auto">
          <a:xfrm flipH="1">
            <a:off x="2399311" y="1907345"/>
            <a:ext cx="1732365" cy="2107871"/>
          </a:xfrm>
          <a:prstGeom prst="straightConnector1">
            <a:avLst/>
          </a:prstGeom>
          <a:noFill/>
          <a:ln w="38100">
            <a:solidFill>
              <a:schemeClr val="tx1"/>
            </a:solidFill>
            <a:round/>
            <a:headEnd/>
            <a:tailEnd type="triangle" w="med" len="med"/>
          </a:ln>
        </p:spPr>
      </p:cxnSp>
      <p:cxnSp>
        <p:nvCxnSpPr>
          <p:cNvPr id="67" name="AutoShape 44"/>
          <p:cNvCxnSpPr>
            <a:cxnSpLocks noChangeShapeType="1"/>
            <a:stCxn id="73" idx="3"/>
            <a:endCxn id="46" idx="7"/>
          </p:cNvCxnSpPr>
          <p:nvPr/>
        </p:nvCxnSpPr>
        <p:spPr bwMode="auto">
          <a:xfrm flipH="1">
            <a:off x="1996766" y="5051795"/>
            <a:ext cx="219574" cy="268271"/>
          </a:xfrm>
          <a:prstGeom prst="straightConnector1">
            <a:avLst/>
          </a:prstGeom>
          <a:noFill/>
          <a:ln w="38100">
            <a:solidFill>
              <a:schemeClr val="tx1"/>
            </a:solidFill>
            <a:round/>
            <a:headEnd/>
            <a:tailEnd type="triangle" w="med" len="med"/>
          </a:ln>
        </p:spPr>
      </p:cxnSp>
      <p:cxnSp>
        <p:nvCxnSpPr>
          <p:cNvPr id="72" name="AutoShape 44"/>
          <p:cNvCxnSpPr>
            <a:cxnSpLocks noChangeShapeType="1"/>
            <a:stCxn id="73" idx="7"/>
            <a:endCxn id="9224" idx="3"/>
          </p:cNvCxnSpPr>
          <p:nvPr/>
        </p:nvCxnSpPr>
        <p:spPr bwMode="auto">
          <a:xfrm flipV="1">
            <a:off x="2831244" y="4070081"/>
            <a:ext cx="643918" cy="477353"/>
          </a:xfrm>
          <a:prstGeom prst="straightConnector1">
            <a:avLst/>
          </a:prstGeom>
          <a:noFill/>
          <a:ln w="38100">
            <a:solidFill>
              <a:schemeClr val="tx1"/>
            </a:solidFill>
            <a:round/>
            <a:headEnd/>
            <a:tailEnd type="triangle" w="med" len="med"/>
          </a:ln>
        </p:spPr>
      </p:cxnSp>
      <p:sp>
        <p:nvSpPr>
          <p:cNvPr id="73" name="Oval 24"/>
          <p:cNvSpPr>
            <a:spLocks noChangeArrowheads="1"/>
          </p:cNvSpPr>
          <p:nvPr/>
        </p:nvSpPr>
        <p:spPr bwMode="auto">
          <a:xfrm>
            <a:off x="2088989" y="4442978"/>
            <a:ext cx="869606" cy="713273"/>
          </a:xfrm>
          <a:prstGeom prst="ellipse">
            <a:avLst/>
          </a:prstGeom>
          <a:solidFill>
            <a:srgbClr val="FFC000"/>
          </a:solidFill>
          <a:ln w="9525">
            <a:solidFill>
              <a:schemeClr val="tx1"/>
            </a:solidFill>
            <a:round/>
            <a:headEnd/>
            <a:tailEnd/>
          </a:ln>
        </p:spPr>
        <p:txBody>
          <a:bodyPr wrap="none" anchor="ctr"/>
          <a:lstStyle/>
          <a:p>
            <a:pPr algn="ctr"/>
            <a:r>
              <a:rPr lang="en-CA" sz="1200" dirty="0" smtClean="0">
                <a:solidFill>
                  <a:prstClr val="black"/>
                </a:solidFill>
                <a:effectLst>
                  <a:outerShdw blurRad="38100" dist="38100" dir="2700000" algn="tl">
                    <a:srgbClr val="000000">
                      <a:alpha val="43137"/>
                    </a:srgbClr>
                  </a:outerShdw>
                </a:effectLst>
              </a:rPr>
              <a:t>Licensed</a:t>
            </a:r>
          </a:p>
          <a:p>
            <a:pPr algn="ctr"/>
            <a:r>
              <a:rPr lang="en-CA" sz="1200" dirty="0" smtClean="0">
                <a:solidFill>
                  <a:prstClr val="black"/>
                </a:solidFill>
                <a:effectLst>
                  <a:outerShdw blurRad="38100" dist="38100" dir="2700000" algn="tl">
                    <a:srgbClr val="000000">
                      <a:alpha val="43137"/>
                    </a:srgbClr>
                  </a:outerShdw>
                </a:effectLst>
              </a:rPr>
              <a:t>Use</a:t>
            </a:r>
          </a:p>
        </p:txBody>
      </p:sp>
      <p:cxnSp>
        <p:nvCxnSpPr>
          <p:cNvPr id="113" name="AutoShape 44"/>
          <p:cNvCxnSpPr>
            <a:cxnSpLocks noChangeShapeType="1"/>
            <a:stCxn id="76" idx="3"/>
            <a:endCxn id="9225" idx="7"/>
          </p:cNvCxnSpPr>
          <p:nvPr/>
        </p:nvCxnSpPr>
        <p:spPr bwMode="auto">
          <a:xfrm flipH="1">
            <a:off x="1152369" y="1226481"/>
            <a:ext cx="782067" cy="2337053"/>
          </a:xfrm>
          <a:prstGeom prst="straightConnector1">
            <a:avLst/>
          </a:prstGeom>
          <a:noFill/>
          <a:ln w="38100">
            <a:solidFill>
              <a:schemeClr val="tx1"/>
            </a:solidFill>
            <a:round/>
            <a:headEnd/>
            <a:tailEnd type="triangle" w="med" len="med"/>
          </a:ln>
        </p:spPr>
      </p:cxnSp>
      <p:cxnSp>
        <p:nvCxnSpPr>
          <p:cNvPr id="119" name="AutoShape 44"/>
          <p:cNvCxnSpPr>
            <a:cxnSpLocks noChangeShapeType="1"/>
            <a:stCxn id="9230" idx="3"/>
            <a:endCxn id="9225" idx="7"/>
          </p:cNvCxnSpPr>
          <p:nvPr/>
        </p:nvCxnSpPr>
        <p:spPr bwMode="auto">
          <a:xfrm flipH="1">
            <a:off x="1152369" y="1991423"/>
            <a:ext cx="1119078" cy="1572111"/>
          </a:xfrm>
          <a:prstGeom prst="straightConnector1">
            <a:avLst/>
          </a:prstGeom>
          <a:noFill/>
          <a:ln w="38100">
            <a:solidFill>
              <a:schemeClr val="tx1"/>
            </a:solidFill>
            <a:round/>
            <a:headEnd/>
            <a:tailEnd type="triangle" w="med" len="med"/>
          </a:ln>
        </p:spPr>
      </p:cxnSp>
      <p:cxnSp>
        <p:nvCxnSpPr>
          <p:cNvPr id="122" name="AutoShape 44"/>
          <p:cNvCxnSpPr>
            <a:cxnSpLocks noChangeShapeType="1"/>
            <a:stCxn id="9239" idx="3"/>
            <a:endCxn id="9225" idx="7"/>
          </p:cNvCxnSpPr>
          <p:nvPr/>
        </p:nvCxnSpPr>
        <p:spPr bwMode="auto">
          <a:xfrm flipH="1">
            <a:off x="1152369" y="2234611"/>
            <a:ext cx="1950928" cy="1328923"/>
          </a:xfrm>
          <a:prstGeom prst="straightConnector1">
            <a:avLst/>
          </a:prstGeom>
          <a:noFill/>
          <a:ln w="38100">
            <a:solidFill>
              <a:schemeClr val="tx1"/>
            </a:solidFill>
            <a:round/>
            <a:headEnd/>
            <a:tailEnd type="triangle" w="med" len="med"/>
          </a:ln>
        </p:spPr>
      </p:cxnSp>
      <p:sp>
        <p:nvSpPr>
          <p:cNvPr id="9233" name="Oval 33"/>
          <p:cNvSpPr>
            <a:spLocks noChangeArrowheads="1"/>
          </p:cNvSpPr>
          <p:nvPr/>
        </p:nvSpPr>
        <p:spPr bwMode="auto">
          <a:xfrm>
            <a:off x="683568" y="2852936"/>
            <a:ext cx="1004603" cy="889783"/>
          </a:xfrm>
          <a:prstGeom prst="ellipse">
            <a:avLst/>
          </a:prstGeom>
          <a:solidFill>
            <a:srgbClr val="FFC000"/>
          </a:solidFill>
          <a:ln w="9525">
            <a:solidFill>
              <a:schemeClr val="tx1"/>
            </a:solidFill>
            <a:round/>
            <a:headEnd/>
            <a:tailEnd/>
          </a:ln>
        </p:spPr>
        <p:txBody>
          <a:bodyPr wrap="none" anchor="ctr"/>
          <a:lstStyle/>
          <a:p>
            <a:pPr algn="ctr"/>
            <a:r>
              <a:rPr lang="en-CA" sz="1200" dirty="0" smtClean="0">
                <a:solidFill>
                  <a:prstClr val="black"/>
                </a:solidFill>
                <a:effectLst>
                  <a:outerShdw blurRad="38100" dist="38100" dir="2700000" algn="tl">
                    <a:srgbClr val="000000">
                      <a:alpha val="43137"/>
                    </a:srgbClr>
                  </a:outerShdw>
                </a:effectLst>
              </a:rPr>
              <a:t>FREP</a:t>
            </a:r>
          </a:p>
          <a:p>
            <a:pPr algn="ctr"/>
            <a:r>
              <a:rPr lang="en-CA" sz="1200" dirty="0" smtClean="0">
                <a:solidFill>
                  <a:prstClr val="black"/>
                </a:solidFill>
                <a:effectLst>
                  <a:outerShdw blurRad="38100" dist="38100" dir="2700000" algn="tl">
                    <a:srgbClr val="000000">
                      <a:alpha val="43137"/>
                    </a:srgbClr>
                  </a:outerShdw>
                </a:effectLst>
              </a:rPr>
              <a:t>Riparian</a:t>
            </a:r>
          </a:p>
          <a:p>
            <a:pPr algn="ctr"/>
            <a:r>
              <a:rPr lang="en-CA" sz="1200" dirty="0" smtClean="0">
                <a:solidFill>
                  <a:prstClr val="black"/>
                </a:solidFill>
                <a:effectLst>
                  <a:outerShdw blurRad="38100" dist="38100" dir="2700000" algn="tl">
                    <a:srgbClr val="000000">
                      <a:alpha val="43137"/>
                    </a:srgbClr>
                  </a:outerShdw>
                </a:effectLst>
              </a:rPr>
              <a:t>Assessment</a:t>
            </a:r>
            <a:endParaRPr lang="en-CA" sz="1200" dirty="0">
              <a:solidFill>
                <a:prstClr val="black"/>
              </a:solidFill>
              <a:effectLst>
                <a:outerShdw blurRad="38100" dist="38100" dir="2700000" algn="tl">
                  <a:srgbClr val="000000">
                    <a:alpha val="43137"/>
                  </a:srgbClr>
                </a:outerShdw>
              </a:effectLst>
            </a:endParaRPr>
          </a:p>
        </p:txBody>
      </p:sp>
      <p:sp>
        <p:nvSpPr>
          <p:cNvPr id="158" name="Oval 24"/>
          <p:cNvSpPr>
            <a:spLocks noChangeArrowheads="1"/>
          </p:cNvSpPr>
          <p:nvPr/>
        </p:nvSpPr>
        <p:spPr bwMode="auto">
          <a:xfrm>
            <a:off x="210465" y="5728251"/>
            <a:ext cx="1022006" cy="713273"/>
          </a:xfrm>
          <a:prstGeom prst="ellipse">
            <a:avLst/>
          </a:prstGeom>
          <a:solidFill>
            <a:srgbClr val="FFC000"/>
          </a:solidFill>
          <a:ln w="9525">
            <a:solidFill>
              <a:schemeClr val="tx1"/>
            </a:solidFill>
            <a:round/>
            <a:headEnd/>
            <a:tailEnd/>
          </a:ln>
        </p:spPr>
        <p:txBody>
          <a:bodyPr wrap="none" anchor="ctr"/>
          <a:lstStyle/>
          <a:p>
            <a:pPr algn="ctr"/>
            <a:r>
              <a:rPr lang="en-CA" sz="1200" dirty="0" smtClean="0">
                <a:solidFill>
                  <a:prstClr val="black"/>
                </a:solidFill>
                <a:effectLst>
                  <a:outerShdw blurRad="38100" dist="38100" dir="2700000" algn="tl">
                    <a:srgbClr val="000000">
                      <a:alpha val="43137"/>
                    </a:srgbClr>
                  </a:outerShdw>
                </a:effectLst>
              </a:rPr>
              <a:t>Groundwater</a:t>
            </a:r>
          </a:p>
          <a:p>
            <a:pPr algn="ctr"/>
            <a:r>
              <a:rPr lang="en-CA" sz="1200" dirty="0" smtClean="0">
                <a:solidFill>
                  <a:prstClr val="black"/>
                </a:solidFill>
                <a:effectLst>
                  <a:outerShdw blurRad="38100" dist="38100" dir="2700000" algn="tl">
                    <a:srgbClr val="000000">
                      <a:alpha val="43137"/>
                    </a:srgbClr>
                  </a:outerShdw>
                </a:effectLst>
              </a:rPr>
              <a:t>Monitoring</a:t>
            </a:r>
          </a:p>
        </p:txBody>
      </p:sp>
      <p:sp>
        <p:nvSpPr>
          <p:cNvPr id="159" name="Oval 24"/>
          <p:cNvSpPr>
            <a:spLocks noChangeArrowheads="1"/>
          </p:cNvSpPr>
          <p:nvPr/>
        </p:nvSpPr>
        <p:spPr bwMode="auto">
          <a:xfrm>
            <a:off x="899592" y="4219570"/>
            <a:ext cx="565607" cy="411410"/>
          </a:xfrm>
          <a:prstGeom prst="ellipse">
            <a:avLst/>
          </a:prstGeom>
          <a:solidFill>
            <a:srgbClr val="FFC000"/>
          </a:solidFill>
          <a:ln w="9525">
            <a:solidFill>
              <a:schemeClr val="tx1"/>
            </a:solidFill>
            <a:round/>
            <a:headEnd/>
            <a:tailEnd/>
          </a:ln>
        </p:spPr>
        <p:txBody>
          <a:bodyPr wrap="none" anchor="ctr"/>
          <a:lstStyle/>
          <a:p>
            <a:pPr algn="ctr"/>
            <a:r>
              <a:rPr lang="en-CA" sz="1200" dirty="0" smtClean="0">
                <a:solidFill>
                  <a:prstClr val="black"/>
                </a:solidFill>
                <a:effectLst>
                  <a:outerShdw blurRad="38100" dist="38100" dir="2700000" algn="tl">
                    <a:srgbClr val="000000">
                      <a:alpha val="43137"/>
                    </a:srgbClr>
                  </a:outerShdw>
                </a:effectLst>
              </a:rPr>
              <a:t>ISW</a:t>
            </a:r>
          </a:p>
        </p:txBody>
      </p:sp>
      <p:sp>
        <p:nvSpPr>
          <p:cNvPr id="160" name="Oval 33"/>
          <p:cNvSpPr>
            <a:spLocks noChangeArrowheads="1"/>
          </p:cNvSpPr>
          <p:nvPr/>
        </p:nvSpPr>
        <p:spPr bwMode="auto">
          <a:xfrm>
            <a:off x="1115495" y="2567579"/>
            <a:ext cx="926415" cy="512665"/>
          </a:xfrm>
          <a:prstGeom prst="ellipse">
            <a:avLst/>
          </a:prstGeom>
          <a:solidFill>
            <a:srgbClr val="FFC000"/>
          </a:solidFill>
          <a:ln w="9525">
            <a:solidFill>
              <a:schemeClr val="tx1"/>
            </a:solidFill>
            <a:round/>
            <a:headEnd/>
            <a:tailEnd/>
          </a:ln>
        </p:spPr>
        <p:txBody>
          <a:bodyPr wrap="none" anchor="ctr"/>
          <a:lstStyle/>
          <a:p>
            <a:pPr algn="ctr"/>
            <a:r>
              <a:rPr lang="en-CA" sz="1100" dirty="0" smtClean="0">
                <a:solidFill>
                  <a:prstClr val="black"/>
                </a:solidFill>
                <a:effectLst>
                  <a:outerShdw blurRad="38100" dist="38100" dir="2700000" algn="tl">
                    <a:srgbClr val="000000">
                      <a:alpha val="43137"/>
                    </a:srgbClr>
                  </a:outerShdw>
                </a:effectLst>
              </a:rPr>
              <a:t>RAR</a:t>
            </a:r>
          </a:p>
          <a:p>
            <a:pPr algn="ctr"/>
            <a:r>
              <a:rPr lang="en-CA" sz="1100" dirty="0" smtClean="0">
                <a:solidFill>
                  <a:prstClr val="black"/>
                </a:solidFill>
                <a:effectLst>
                  <a:outerShdw blurRad="38100" dist="38100" dir="2700000" algn="tl">
                    <a:srgbClr val="000000">
                      <a:alpha val="43137"/>
                    </a:srgbClr>
                  </a:outerShdw>
                </a:effectLst>
              </a:rPr>
              <a:t>Assessment</a:t>
            </a:r>
            <a:endParaRPr lang="en-CA" sz="1100" dirty="0">
              <a:solidFill>
                <a:prstClr val="black"/>
              </a:solidFill>
              <a:effectLst>
                <a:outerShdw blurRad="38100" dist="38100" dir="2700000" algn="tl">
                  <a:srgbClr val="000000">
                    <a:alpha val="43137"/>
                  </a:srgbClr>
                </a:outerShdw>
              </a:effectLst>
            </a:endParaRPr>
          </a:p>
        </p:txBody>
      </p:sp>
      <p:cxnSp>
        <p:nvCxnSpPr>
          <p:cNvPr id="161" name="AutoShape 57"/>
          <p:cNvCxnSpPr>
            <a:cxnSpLocks noChangeShapeType="1"/>
            <a:stCxn id="160" idx="5"/>
            <a:endCxn id="9221" idx="1"/>
          </p:cNvCxnSpPr>
          <p:nvPr/>
        </p:nvCxnSpPr>
        <p:spPr bwMode="auto">
          <a:xfrm>
            <a:off x="1906240" y="3005166"/>
            <a:ext cx="2259935" cy="2186760"/>
          </a:xfrm>
          <a:prstGeom prst="straightConnector1">
            <a:avLst/>
          </a:prstGeom>
          <a:noFill/>
          <a:ln w="38100">
            <a:solidFill>
              <a:schemeClr val="tx1"/>
            </a:solidFill>
            <a:round/>
            <a:headEnd/>
            <a:tailEnd type="triangle" w="med" len="med"/>
          </a:ln>
        </p:spPr>
      </p:cxnSp>
      <p:cxnSp>
        <p:nvCxnSpPr>
          <p:cNvPr id="172" name="AutoShape 65"/>
          <p:cNvCxnSpPr>
            <a:cxnSpLocks noChangeShapeType="1"/>
            <a:stCxn id="189" idx="5"/>
            <a:endCxn id="9231" idx="6"/>
          </p:cNvCxnSpPr>
          <p:nvPr/>
        </p:nvCxnSpPr>
        <p:spPr bwMode="auto">
          <a:xfrm rot="16200000" flipH="1">
            <a:off x="6120013" y="2484023"/>
            <a:ext cx="3068887" cy="1715732"/>
          </a:xfrm>
          <a:prstGeom prst="bentConnector4">
            <a:avLst>
              <a:gd name="adj1" fmla="val 16802"/>
              <a:gd name="adj2" fmla="val 113324"/>
            </a:avLst>
          </a:prstGeom>
          <a:noFill/>
          <a:ln w="38100">
            <a:solidFill>
              <a:schemeClr val="tx1"/>
            </a:solidFill>
            <a:miter lim="800000"/>
            <a:headEnd/>
            <a:tailEnd type="triangle" w="med" len="med"/>
          </a:ln>
        </p:spPr>
      </p:cxnSp>
      <p:cxnSp>
        <p:nvCxnSpPr>
          <p:cNvPr id="176" name="AutoShape 56"/>
          <p:cNvCxnSpPr>
            <a:cxnSpLocks noChangeShapeType="1"/>
            <a:stCxn id="9235" idx="5"/>
            <a:endCxn id="9231" idx="1"/>
          </p:cNvCxnSpPr>
          <p:nvPr/>
        </p:nvCxnSpPr>
        <p:spPr bwMode="auto">
          <a:xfrm>
            <a:off x="5969305" y="4002352"/>
            <a:ext cx="1632446" cy="614322"/>
          </a:xfrm>
          <a:prstGeom prst="straightConnector1">
            <a:avLst/>
          </a:prstGeom>
          <a:noFill/>
          <a:ln w="38100">
            <a:solidFill>
              <a:schemeClr val="tx1"/>
            </a:solidFill>
            <a:round/>
            <a:headEnd/>
            <a:tailEnd type="triangle" w="med" len="med"/>
          </a:ln>
        </p:spPr>
      </p:cxnSp>
      <p:cxnSp>
        <p:nvCxnSpPr>
          <p:cNvPr id="180" name="AutoShape 56"/>
          <p:cNvCxnSpPr>
            <a:cxnSpLocks noChangeShapeType="1"/>
            <a:stCxn id="9226" idx="5"/>
            <a:endCxn id="9231" idx="1"/>
          </p:cNvCxnSpPr>
          <p:nvPr/>
        </p:nvCxnSpPr>
        <p:spPr bwMode="auto">
          <a:xfrm>
            <a:off x="6719391" y="3659686"/>
            <a:ext cx="882360" cy="956988"/>
          </a:xfrm>
          <a:prstGeom prst="straightConnector1">
            <a:avLst/>
          </a:prstGeom>
          <a:noFill/>
          <a:ln w="38100">
            <a:solidFill>
              <a:schemeClr val="tx1"/>
            </a:solidFill>
            <a:round/>
            <a:headEnd/>
            <a:tailEnd type="triangle" w="med" len="med"/>
          </a:ln>
        </p:spPr>
      </p:cxnSp>
      <p:sp>
        <p:nvSpPr>
          <p:cNvPr id="61" name="Oval 24"/>
          <p:cNvSpPr>
            <a:spLocks noChangeArrowheads="1"/>
          </p:cNvSpPr>
          <p:nvPr/>
        </p:nvSpPr>
        <p:spPr bwMode="auto">
          <a:xfrm>
            <a:off x="6990758" y="5517232"/>
            <a:ext cx="1253650" cy="1069551"/>
          </a:xfrm>
          <a:prstGeom prst="ellipse">
            <a:avLst/>
          </a:prstGeom>
          <a:solidFill>
            <a:srgbClr val="215968">
              <a:alpha val="76078"/>
            </a:srgbClr>
          </a:solidFill>
          <a:ln w="9525">
            <a:solidFill>
              <a:schemeClr val="tx1"/>
            </a:solidFill>
            <a:round/>
            <a:headEnd/>
            <a:tailEnd/>
          </a:ln>
        </p:spPr>
        <p:txBody>
          <a:bodyPr wrap="none" anchor="ctr"/>
          <a:lstStyle/>
          <a:p>
            <a:pPr algn="ctr"/>
            <a:r>
              <a:rPr lang="en-CA" sz="1600" dirty="0" smtClean="0">
                <a:solidFill>
                  <a:prstClr val="black"/>
                </a:solidFill>
                <a:effectLst>
                  <a:outerShdw blurRad="38100" dist="38100" dir="2700000" algn="tl">
                    <a:srgbClr val="000000">
                      <a:alpha val="43137"/>
                    </a:srgbClr>
                  </a:outerShdw>
                </a:effectLst>
              </a:rPr>
              <a:t>Marine</a:t>
            </a:r>
          </a:p>
          <a:p>
            <a:pPr algn="ctr"/>
            <a:r>
              <a:rPr lang="en-CA" sz="1600" dirty="0" smtClean="0">
                <a:solidFill>
                  <a:prstClr val="black"/>
                </a:solidFill>
                <a:effectLst>
                  <a:outerShdw blurRad="38100" dist="38100" dir="2700000" algn="tl">
                    <a:srgbClr val="000000">
                      <a:alpha val="43137"/>
                    </a:srgbClr>
                  </a:outerShdw>
                </a:effectLst>
              </a:rPr>
              <a:t>Survival</a:t>
            </a:r>
          </a:p>
          <a:p>
            <a:pPr algn="ctr"/>
            <a:r>
              <a:rPr lang="en-CA" sz="1600" dirty="0" smtClean="0">
                <a:solidFill>
                  <a:prstClr val="black"/>
                </a:solidFill>
                <a:effectLst>
                  <a:outerShdw blurRad="38100" dist="38100" dir="2700000" algn="tl">
                    <a:srgbClr val="000000">
                      <a:alpha val="43137"/>
                    </a:srgbClr>
                  </a:outerShdw>
                </a:effectLst>
              </a:rPr>
              <a:t>(</a:t>
            </a:r>
            <a:r>
              <a:rPr lang="en-CA" sz="1600" dirty="0" err="1" smtClean="0">
                <a:solidFill>
                  <a:prstClr val="black"/>
                </a:solidFill>
                <a:effectLst>
                  <a:outerShdw blurRad="38100" dist="38100" dir="2700000" algn="tl">
                    <a:srgbClr val="000000">
                      <a:alpha val="43137"/>
                    </a:srgbClr>
                  </a:outerShdw>
                </a:effectLst>
              </a:rPr>
              <a:t>Anad</a:t>
            </a:r>
            <a:r>
              <a:rPr lang="en-CA" sz="1600" dirty="0" smtClean="0">
                <a:solidFill>
                  <a:prstClr val="black"/>
                </a:solidFill>
                <a:effectLst>
                  <a:outerShdw blurRad="38100" dist="38100" dir="2700000" algn="tl">
                    <a:srgbClr val="000000">
                      <a:alpha val="43137"/>
                    </a:srgbClr>
                  </a:outerShdw>
                </a:effectLst>
              </a:rPr>
              <a:t>. fish)</a:t>
            </a:r>
            <a:endParaRPr lang="en-CA" sz="1600" dirty="0">
              <a:solidFill>
                <a:prstClr val="black"/>
              </a:solidFill>
              <a:effectLst>
                <a:outerShdw blurRad="38100" dist="38100" dir="2700000" algn="tl">
                  <a:srgbClr val="000000">
                    <a:alpha val="43137"/>
                  </a:srgbClr>
                </a:outerShdw>
              </a:effectLst>
            </a:endParaRPr>
          </a:p>
        </p:txBody>
      </p:sp>
      <p:cxnSp>
        <p:nvCxnSpPr>
          <p:cNvPr id="62" name="AutoShape 65"/>
          <p:cNvCxnSpPr>
            <a:cxnSpLocks noChangeShapeType="1"/>
            <a:stCxn id="186" idx="6"/>
            <a:endCxn id="61" idx="6"/>
          </p:cNvCxnSpPr>
          <p:nvPr/>
        </p:nvCxnSpPr>
        <p:spPr bwMode="auto">
          <a:xfrm>
            <a:off x="8100392" y="1299480"/>
            <a:ext cx="144016" cy="4752528"/>
          </a:xfrm>
          <a:prstGeom prst="bentConnector3">
            <a:avLst>
              <a:gd name="adj1" fmla="val 514599"/>
            </a:avLst>
          </a:prstGeom>
          <a:noFill/>
          <a:ln w="38100">
            <a:solidFill>
              <a:schemeClr val="tx1"/>
            </a:solidFill>
            <a:miter lim="800000"/>
            <a:headEnd/>
            <a:tailEnd type="triangle" w="med" len="med"/>
          </a:ln>
        </p:spPr>
      </p:cxnSp>
      <p:cxnSp>
        <p:nvCxnSpPr>
          <p:cNvPr id="63" name="AutoShape 57"/>
          <p:cNvCxnSpPr>
            <a:cxnSpLocks noChangeShapeType="1"/>
            <a:stCxn id="61" idx="2"/>
            <a:endCxn id="9221" idx="6"/>
          </p:cNvCxnSpPr>
          <p:nvPr/>
        </p:nvCxnSpPr>
        <p:spPr bwMode="auto">
          <a:xfrm flipH="1" flipV="1">
            <a:off x="5578096" y="5624939"/>
            <a:ext cx="1412662" cy="427069"/>
          </a:xfrm>
          <a:prstGeom prst="straightConnector1">
            <a:avLst/>
          </a:prstGeom>
          <a:noFill/>
          <a:ln w="38100">
            <a:solidFill>
              <a:schemeClr val="tx1"/>
            </a:solidFill>
            <a:round/>
            <a:headEnd/>
            <a:tailEnd type="triangle" w="med" len="med"/>
          </a:ln>
        </p:spPr>
      </p:cxnSp>
      <p:sp>
        <p:nvSpPr>
          <p:cNvPr id="65" name="Oval 24"/>
          <p:cNvSpPr>
            <a:spLocks noChangeArrowheads="1"/>
          </p:cNvSpPr>
          <p:nvPr/>
        </p:nvSpPr>
        <p:spPr bwMode="auto">
          <a:xfrm>
            <a:off x="7630207" y="3133870"/>
            <a:ext cx="1031035" cy="853094"/>
          </a:xfrm>
          <a:prstGeom prst="ellipse">
            <a:avLst/>
          </a:prstGeom>
          <a:solidFill>
            <a:srgbClr val="FFC000"/>
          </a:solidFill>
          <a:ln w="9525">
            <a:solidFill>
              <a:schemeClr val="tx1"/>
            </a:solidFill>
            <a:round/>
            <a:headEnd/>
            <a:tailEnd/>
          </a:ln>
        </p:spPr>
        <p:txBody>
          <a:bodyPr wrap="none" anchor="ctr"/>
          <a:lstStyle/>
          <a:p>
            <a:pPr algn="ctr"/>
            <a:r>
              <a:rPr lang="en-CA" sz="1200" dirty="0" smtClean="0">
                <a:solidFill>
                  <a:prstClr val="black"/>
                </a:solidFill>
                <a:effectLst>
                  <a:outerShdw blurRad="38100" dist="38100" dir="2700000" algn="tl">
                    <a:srgbClr val="000000">
                      <a:alpha val="43137"/>
                    </a:srgbClr>
                  </a:outerShdw>
                </a:effectLst>
              </a:rPr>
              <a:t>FREP</a:t>
            </a:r>
          </a:p>
          <a:p>
            <a:pPr algn="ctr"/>
            <a:r>
              <a:rPr lang="en-CA" sz="1200" dirty="0" smtClean="0">
                <a:solidFill>
                  <a:prstClr val="black"/>
                </a:solidFill>
                <a:effectLst>
                  <a:outerShdw blurRad="38100" dist="38100" dir="2700000" algn="tl">
                    <a:srgbClr val="000000">
                      <a:alpha val="43137"/>
                    </a:srgbClr>
                  </a:outerShdw>
                </a:effectLst>
              </a:rPr>
              <a:t>Water Quality </a:t>
            </a:r>
          </a:p>
          <a:p>
            <a:pPr algn="ctr"/>
            <a:r>
              <a:rPr lang="en-CA" sz="1200" dirty="0" smtClean="0">
                <a:solidFill>
                  <a:prstClr val="black"/>
                </a:solidFill>
                <a:effectLst>
                  <a:outerShdw blurRad="38100" dist="38100" dir="2700000" algn="tl">
                    <a:srgbClr val="000000">
                      <a:alpha val="43137"/>
                    </a:srgbClr>
                  </a:outerShdw>
                </a:effectLst>
              </a:rPr>
              <a:t>Assessment</a:t>
            </a:r>
            <a:endParaRPr lang="en-CA" sz="1200" dirty="0">
              <a:solidFill>
                <a:prstClr val="black"/>
              </a:solidFill>
              <a:effectLst>
                <a:outerShdw blurRad="38100" dist="38100" dir="2700000" algn="tl">
                  <a:srgbClr val="000000">
                    <a:alpha val="43137"/>
                  </a:srgbClr>
                </a:outerShdw>
              </a:effectLst>
            </a:endParaRPr>
          </a:p>
        </p:txBody>
      </p:sp>
      <p:cxnSp>
        <p:nvCxnSpPr>
          <p:cNvPr id="69" name="AutoShape 56"/>
          <p:cNvCxnSpPr>
            <a:cxnSpLocks noChangeShapeType="1"/>
            <a:stCxn id="65" idx="3"/>
            <a:endCxn id="9221" idx="7"/>
          </p:cNvCxnSpPr>
          <p:nvPr/>
        </p:nvCxnSpPr>
        <p:spPr bwMode="auto">
          <a:xfrm flipH="1">
            <a:off x="5335849" y="3862031"/>
            <a:ext cx="2445350" cy="1329895"/>
          </a:xfrm>
          <a:prstGeom prst="straightConnector1">
            <a:avLst/>
          </a:prstGeom>
          <a:noFill/>
          <a:ln w="38100">
            <a:solidFill>
              <a:schemeClr val="tx1"/>
            </a:solidFill>
            <a:round/>
            <a:headEnd/>
            <a:tailEnd type="triangle" w="med" len="med"/>
          </a:ln>
        </p:spPr>
      </p:cxnSp>
    </p:spTree>
    <p:extLst>
      <p:ext uri="{BB962C8B-B14F-4D97-AF65-F5344CB8AC3E}">
        <p14:creationId xmlns:p14="http://schemas.microsoft.com/office/powerpoint/2010/main" xmlns="" val="321126302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p:cNvPicPr>
            <a:picLocks noChangeAspect="1" noChangeArrowheads="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2845" y="461173"/>
            <a:ext cx="9146845" cy="548810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sp>
        <p:nvSpPr>
          <p:cNvPr id="7" name="5-Point Star 6"/>
          <p:cNvSpPr/>
          <p:nvPr/>
        </p:nvSpPr>
        <p:spPr>
          <a:xfrm>
            <a:off x="5724128" y="3887986"/>
            <a:ext cx="144016" cy="14401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5-Point Star 8"/>
          <p:cNvSpPr/>
          <p:nvPr/>
        </p:nvSpPr>
        <p:spPr>
          <a:xfrm>
            <a:off x="5436096" y="2420888"/>
            <a:ext cx="144016" cy="14401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5-Point Star 9"/>
          <p:cNvSpPr/>
          <p:nvPr/>
        </p:nvSpPr>
        <p:spPr>
          <a:xfrm>
            <a:off x="3925302" y="3429000"/>
            <a:ext cx="144016" cy="14401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5-Point Star 10"/>
          <p:cNvSpPr/>
          <p:nvPr/>
        </p:nvSpPr>
        <p:spPr>
          <a:xfrm>
            <a:off x="6895215" y="4560532"/>
            <a:ext cx="144016" cy="14401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5-Point Star 12"/>
          <p:cNvSpPr/>
          <p:nvPr/>
        </p:nvSpPr>
        <p:spPr>
          <a:xfrm>
            <a:off x="6516216" y="3030000"/>
            <a:ext cx="144016" cy="14401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5-Point Star 13"/>
          <p:cNvSpPr/>
          <p:nvPr/>
        </p:nvSpPr>
        <p:spPr>
          <a:xfrm>
            <a:off x="4932040" y="3887986"/>
            <a:ext cx="144016" cy="14401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5-Point Star 14"/>
          <p:cNvSpPr/>
          <p:nvPr/>
        </p:nvSpPr>
        <p:spPr>
          <a:xfrm>
            <a:off x="6228184" y="2564904"/>
            <a:ext cx="144016" cy="14401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Oval 7"/>
          <p:cNvSpPr/>
          <p:nvPr/>
        </p:nvSpPr>
        <p:spPr>
          <a:xfrm>
            <a:off x="5400092" y="2961058"/>
            <a:ext cx="72008" cy="7200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Oval 16"/>
          <p:cNvSpPr/>
          <p:nvPr/>
        </p:nvSpPr>
        <p:spPr>
          <a:xfrm>
            <a:off x="4932040" y="2708920"/>
            <a:ext cx="72008" cy="7200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Oval 17"/>
          <p:cNvSpPr/>
          <p:nvPr/>
        </p:nvSpPr>
        <p:spPr>
          <a:xfrm>
            <a:off x="6813876" y="3174016"/>
            <a:ext cx="72008" cy="7200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Oval 18"/>
          <p:cNvSpPr/>
          <p:nvPr/>
        </p:nvSpPr>
        <p:spPr>
          <a:xfrm>
            <a:off x="5580112" y="4378925"/>
            <a:ext cx="72008" cy="7200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Oval 19"/>
          <p:cNvSpPr/>
          <p:nvPr/>
        </p:nvSpPr>
        <p:spPr>
          <a:xfrm>
            <a:off x="4535996" y="4429985"/>
            <a:ext cx="72008" cy="7200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Rectangle 15"/>
          <p:cNvSpPr/>
          <p:nvPr/>
        </p:nvSpPr>
        <p:spPr>
          <a:xfrm>
            <a:off x="5868144" y="4693464"/>
            <a:ext cx="72008" cy="72008"/>
          </a:xfrm>
          <a:prstGeom prst="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Rectangle 21"/>
          <p:cNvSpPr/>
          <p:nvPr/>
        </p:nvSpPr>
        <p:spPr>
          <a:xfrm>
            <a:off x="2915816" y="5517232"/>
            <a:ext cx="72008" cy="72008"/>
          </a:xfrm>
          <a:prstGeom prst="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Rectangle 22"/>
          <p:cNvSpPr/>
          <p:nvPr/>
        </p:nvSpPr>
        <p:spPr>
          <a:xfrm>
            <a:off x="6440396" y="5013176"/>
            <a:ext cx="72008" cy="72008"/>
          </a:xfrm>
          <a:prstGeom prst="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Rectangle 23"/>
          <p:cNvSpPr/>
          <p:nvPr/>
        </p:nvSpPr>
        <p:spPr>
          <a:xfrm>
            <a:off x="4788024" y="4221088"/>
            <a:ext cx="72008" cy="72008"/>
          </a:xfrm>
          <a:prstGeom prst="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Rectangle 24"/>
          <p:cNvSpPr/>
          <p:nvPr/>
        </p:nvSpPr>
        <p:spPr>
          <a:xfrm>
            <a:off x="5328084" y="5091050"/>
            <a:ext cx="72008" cy="72008"/>
          </a:xfrm>
          <a:prstGeom prst="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8" name="Rectangle 27"/>
          <p:cNvSpPr/>
          <p:nvPr/>
        </p:nvSpPr>
        <p:spPr>
          <a:xfrm>
            <a:off x="7740352" y="4293096"/>
            <a:ext cx="72008" cy="72008"/>
          </a:xfrm>
          <a:prstGeom prst="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0" name="Freeform 29"/>
          <p:cNvSpPr/>
          <p:nvPr/>
        </p:nvSpPr>
        <p:spPr>
          <a:xfrm>
            <a:off x="8244408" y="4693464"/>
            <a:ext cx="216571" cy="117078"/>
          </a:xfrm>
          <a:custGeom>
            <a:avLst/>
            <a:gdLst>
              <a:gd name="connsiteX0" fmla="*/ 13648 w 642809"/>
              <a:gd name="connsiteY0" fmla="*/ 109182 h 300251"/>
              <a:gd name="connsiteX1" fmla="*/ 13648 w 642809"/>
              <a:gd name="connsiteY1" fmla="*/ 109182 h 300251"/>
              <a:gd name="connsiteX2" fmla="*/ 191069 w 642809"/>
              <a:gd name="connsiteY2" fmla="*/ 0 h 300251"/>
              <a:gd name="connsiteX3" fmla="*/ 327547 w 642809"/>
              <a:gd name="connsiteY3" fmla="*/ 27296 h 300251"/>
              <a:gd name="connsiteX4" fmla="*/ 409433 w 642809"/>
              <a:gd name="connsiteY4" fmla="*/ 81887 h 300251"/>
              <a:gd name="connsiteX5" fmla="*/ 491320 w 642809"/>
              <a:gd name="connsiteY5" fmla="*/ 109182 h 300251"/>
              <a:gd name="connsiteX6" fmla="*/ 614150 w 642809"/>
              <a:gd name="connsiteY6" fmla="*/ 68239 h 300251"/>
              <a:gd name="connsiteX7" fmla="*/ 627797 w 642809"/>
              <a:gd name="connsiteY7" fmla="*/ 245660 h 300251"/>
              <a:gd name="connsiteX8" fmla="*/ 641445 w 642809"/>
              <a:gd name="connsiteY8" fmla="*/ 286603 h 300251"/>
              <a:gd name="connsiteX9" fmla="*/ 600502 w 642809"/>
              <a:gd name="connsiteY9" fmla="*/ 300251 h 300251"/>
              <a:gd name="connsiteX10" fmla="*/ 545911 w 642809"/>
              <a:gd name="connsiteY10" fmla="*/ 286603 h 300251"/>
              <a:gd name="connsiteX11" fmla="*/ 491320 w 642809"/>
              <a:gd name="connsiteY11" fmla="*/ 204716 h 300251"/>
              <a:gd name="connsiteX12" fmla="*/ 436729 w 642809"/>
              <a:gd name="connsiteY12" fmla="*/ 232012 h 300251"/>
              <a:gd name="connsiteX13" fmla="*/ 354842 w 642809"/>
              <a:gd name="connsiteY13" fmla="*/ 286603 h 300251"/>
              <a:gd name="connsiteX14" fmla="*/ 27296 w 642809"/>
              <a:gd name="connsiteY14" fmla="*/ 272955 h 300251"/>
              <a:gd name="connsiteX15" fmla="*/ 0 w 642809"/>
              <a:gd name="connsiteY15" fmla="*/ 191069 h 300251"/>
              <a:gd name="connsiteX16" fmla="*/ 81887 w 642809"/>
              <a:gd name="connsiteY16" fmla="*/ 122830 h 300251"/>
              <a:gd name="connsiteX17" fmla="*/ 13648 w 642809"/>
              <a:gd name="connsiteY17" fmla="*/ 109182 h 300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42809" h="300251">
                <a:moveTo>
                  <a:pt x="13648" y="109182"/>
                </a:moveTo>
                <a:lnTo>
                  <a:pt x="13648" y="109182"/>
                </a:lnTo>
                <a:cubicBezTo>
                  <a:pt x="161911" y="5398"/>
                  <a:pt x="97445" y="31209"/>
                  <a:pt x="191069" y="0"/>
                </a:cubicBezTo>
                <a:cubicBezTo>
                  <a:pt x="214804" y="3391"/>
                  <a:pt x="294565" y="8973"/>
                  <a:pt x="327547" y="27296"/>
                </a:cubicBezTo>
                <a:cubicBezTo>
                  <a:pt x="356224" y="43228"/>
                  <a:pt x="378311" y="71513"/>
                  <a:pt x="409433" y="81887"/>
                </a:cubicBezTo>
                <a:lnTo>
                  <a:pt x="491320" y="109182"/>
                </a:lnTo>
                <a:cubicBezTo>
                  <a:pt x="585176" y="46611"/>
                  <a:pt x="542084" y="44217"/>
                  <a:pt x="614150" y="68239"/>
                </a:cubicBezTo>
                <a:cubicBezTo>
                  <a:pt x="618699" y="127379"/>
                  <a:pt x="620440" y="186803"/>
                  <a:pt x="627797" y="245660"/>
                </a:cubicBezTo>
                <a:cubicBezTo>
                  <a:pt x="629581" y="259935"/>
                  <a:pt x="647878" y="273736"/>
                  <a:pt x="641445" y="286603"/>
                </a:cubicBezTo>
                <a:cubicBezTo>
                  <a:pt x="635012" y="299470"/>
                  <a:pt x="614150" y="295702"/>
                  <a:pt x="600502" y="300251"/>
                </a:cubicBezTo>
                <a:cubicBezTo>
                  <a:pt x="582305" y="295702"/>
                  <a:pt x="560027" y="298955"/>
                  <a:pt x="545911" y="286603"/>
                </a:cubicBezTo>
                <a:cubicBezTo>
                  <a:pt x="521223" y="265000"/>
                  <a:pt x="491320" y="204716"/>
                  <a:pt x="491320" y="204716"/>
                </a:cubicBezTo>
                <a:cubicBezTo>
                  <a:pt x="473123" y="213815"/>
                  <a:pt x="453284" y="220187"/>
                  <a:pt x="436729" y="232012"/>
                </a:cubicBezTo>
                <a:cubicBezTo>
                  <a:pt x="347278" y="295906"/>
                  <a:pt x="442671" y="257327"/>
                  <a:pt x="354842" y="286603"/>
                </a:cubicBezTo>
                <a:cubicBezTo>
                  <a:pt x="245660" y="282054"/>
                  <a:pt x="132815" y="301364"/>
                  <a:pt x="27296" y="272955"/>
                </a:cubicBezTo>
                <a:cubicBezTo>
                  <a:pt x="-487" y="265475"/>
                  <a:pt x="0" y="191069"/>
                  <a:pt x="0" y="191069"/>
                </a:cubicBezTo>
                <a:cubicBezTo>
                  <a:pt x="34054" y="105935"/>
                  <a:pt x="2797" y="122830"/>
                  <a:pt x="81887" y="122830"/>
                </a:cubicBezTo>
                <a:lnTo>
                  <a:pt x="13648" y="109182"/>
                </a:lnTo>
                <a:close/>
              </a:path>
            </a:pathLst>
          </a:cu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1" name="Freeform 30"/>
          <p:cNvSpPr/>
          <p:nvPr/>
        </p:nvSpPr>
        <p:spPr>
          <a:xfrm>
            <a:off x="3635349" y="3413348"/>
            <a:ext cx="216571" cy="117078"/>
          </a:xfrm>
          <a:custGeom>
            <a:avLst/>
            <a:gdLst>
              <a:gd name="connsiteX0" fmla="*/ 13648 w 642809"/>
              <a:gd name="connsiteY0" fmla="*/ 109182 h 300251"/>
              <a:gd name="connsiteX1" fmla="*/ 13648 w 642809"/>
              <a:gd name="connsiteY1" fmla="*/ 109182 h 300251"/>
              <a:gd name="connsiteX2" fmla="*/ 191069 w 642809"/>
              <a:gd name="connsiteY2" fmla="*/ 0 h 300251"/>
              <a:gd name="connsiteX3" fmla="*/ 327547 w 642809"/>
              <a:gd name="connsiteY3" fmla="*/ 27296 h 300251"/>
              <a:gd name="connsiteX4" fmla="*/ 409433 w 642809"/>
              <a:gd name="connsiteY4" fmla="*/ 81887 h 300251"/>
              <a:gd name="connsiteX5" fmla="*/ 491320 w 642809"/>
              <a:gd name="connsiteY5" fmla="*/ 109182 h 300251"/>
              <a:gd name="connsiteX6" fmla="*/ 614150 w 642809"/>
              <a:gd name="connsiteY6" fmla="*/ 68239 h 300251"/>
              <a:gd name="connsiteX7" fmla="*/ 627797 w 642809"/>
              <a:gd name="connsiteY7" fmla="*/ 245660 h 300251"/>
              <a:gd name="connsiteX8" fmla="*/ 641445 w 642809"/>
              <a:gd name="connsiteY8" fmla="*/ 286603 h 300251"/>
              <a:gd name="connsiteX9" fmla="*/ 600502 w 642809"/>
              <a:gd name="connsiteY9" fmla="*/ 300251 h 300251"/>
              <a:gd name="connsiteX10" fmla="*/ 545911 w 642809"/>
              <a:gd name="connsiteY10" fmla="*/ 286603 h 300251"/>
              <a:gd name="connsiteX11" fmla="*/ 491320 w 642809"/>
              <a:gd name="connsiteY11" fmla="*/ 204716 h 300251"/>
              <a:gd name="connsiteX12" fmla="*/ 436729 w 642809"/>
              <a:gd name="connsiteY12" fmla="*/ 232012 h 300251"/>
              <a:gd name="connsiteX13" fmla="*/ 354842 w 642809"/>
              <a:gd name="connsiteY13" fmla="*/ 286603 h 300251"/>
              <a:gd name="connsiteX14" fmla="*/ 27296 w 642809"/>
              <a:gd name="connsiteY14" fmla="*/ 272955 h 300251"/>
              <a:gd name="connsiteX15" fmla="*/ 0 w 642809"/>
              <a:gd name="connsiteY15" fmla="*/ 191069 h 300251"/>
              <a:gd name="connsiteX16" fmla="*/ 81887 w 642809"/>
              <a:gd name="connsiteY16" fmla="*/ 122830 h 300251"/>
              <a:gd name="connsiteX17" fmla="*/ 13648 w 642809"/>
              <a:gd name="connsiteY17" fmla="*/ 109182 h 300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42809" h="300251">
                <a:moveTo>
                  <a:pt x="13648" y="109182"/>
                </a:moveTo>
                <a:lnTo>
                  <a:pt x="13648" y="109182"/>
                </a:lnTo>
                <a:cubicBezTo>
                  <a:pt x="161911" y="5398"/>
                  <a:pt x="97445" y="31209"/>
                  <a:pt x="191069" y="0"/>
                </a:cubicBezTo>
                <a:cubicBezTo>
                  <a:pt x="214804" y="3391"/>
                  <a:pt x="294565" y="8973"/>
                  <a:pt x="327547" y="27296"/>
                </a:cubicBezTo>
                <a:cubicBezTo>
                  <a:pt x="356224" y="43228"/>
                  <a:pt x="378311" y="71513"/>
                  <a:pt x="409433" y="81887"/>
                </a:cubicBezTo>
                <a:lnTo>
                  <a:pt x="491320" y="109182"/>
                </a:lnTo>
                <a:cubicBezTo>
                  <a:pt x="585176" y="46611"/>
                  <a:pt x="542084" y="44217"/>
                  <a:pt x="614150" y="68239"/>
                </a:cubicBezTo>
                <a:cubicBezTo>
                  <a:pt x="618699" y="127379"/>
                  <a:pt x="620440" y="186803"/>
                  <a:pt x="627797" y="245660"/>
                </a:cubicBezTo>
                <a:cubicBezTo>
                  <a:pt x="629581" y="259935"/>
                  <a:pt x="647878" y="273736"/>
                  <a:pt x="641445" y="286603"/>
                </a:cubicBezTo>
                <a:cubicBezTo>
                  <a:pt x="635012" y="299470"/>
                  <a:pt x="614150" y="295702"/>
                  <a:pt x="600502" y="300251"/>
                </a:cubicBezTo>
                <a:cubicBezTo>
                  <a:pt x="582305" y="295702"/>
                  <a:pt x="560027" y="298955"/>
                  <a:pt x="545911" y="286603"/>
                </a:cubicBezTo>
                <a:cubicBezTo>
                  <a:pt x="521223" y="265000"/>
                  <a:pt x="491320" y="204716"/>
                  <a:pt x="491320" y="204716"/>
                </a:cubicBezTo>
                <a:cubicBezTo>
                  <a:pt x="473123" y="213815"/>
                  <a:pt x="453284" y="220187"/>
                  <a:pt x="436729" y="232012"/>
                </a:cubicBezTo>
                <a:cubicBezTo>
                  <a:pt x="347278" y="295906"/>
                  <a:pt x="442671" y="257327"/>
                  <a:pt x="354842" y="286603"/>
                </a:cubicBezTo>
                <a:cubicBezTo>
                  <a:pt x="245660" y="282054"/>
                  <a:pt x="132815" y="301364"/>
                  <a:pt x="27296" y="272955"/>
                </a:cubicBezTo>
                <a:cubicBezTo>
                  <a:pt x="-487" y="265475"/>
                  <a:pt x="0" y="191069"/>
                  <a:pt x="0" y="191069"/>
                </a:cubicBezTo>
                <a:cubicBezTo>
                  <a:pt x="34054" y="105935"/>
                  <a:pt x="2797" y="122830"/>
                  <a:pt x="81887" y="122830"/>
                </a:cubicBezTo>
                <a:lnTo>
                  <a:pt x="13648" y="109182"/>
                </a:lnTo>
                <a:close/>
              </a:path>
            </a:pathLst>
          </a:cu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2" name="Freeform 31"/>
          <p:cNvSpPr/>
          <p:nvPr/>
        </p:nvSpPr>
        <p:spPr>
          <a:xfrm>
            <a:off x="3851920" y="4501993"/>
            <a:ext cx="216571" cy="117078"/>
          </a:xfrm>
          <a:custGeom>
            <a:avLst/>
            <a:gdLst>
              <a:gd name="connsiteX0" fmla="*/ 13648 w 642809"/>
              <a:gd name="connsiteY0" fmla="*/ 109182 h 300251"/>
              <a:gd name="connsiteX1" fmla="*/ 13648 w 642809"/>
              <a:gd name="connsiteY1" fmla="*/ 109182 h 300251"/>
              <a:gd name="connsiteX2" fmla="*/ 191069 w 642809"/>
              <a:gd name="connsiteY2" fmla="*/ 0 h 300251"/>
              <a:gd name="connsiteX3" fmla="*/ 327547 w 642809"/>
              <a:gd name="connsiteY3" fmla="*/ 27296 h 300251"/>
              <a:gd name="connsiteX4" fmla="*/ 409433 w 642809"/>
              <a:gd name="connsiteY4" fmla="*/ 81887 h 300251"/>
              <a:gd name="connsiteX5" fmla="*/ 491320 w 642809"/>
              <a:gd name="connsiteY5" fmla="*/ 109182 h 300251"/>
              <a:gd name="connsiteX6" fmla="*/ 614150 w 642809"/>
              <a:gd name="connsiteY6" fmla="*/ 68239 h 300251"/>
              <a:gd name="connsiteX7" fmla="*/ 627797 w 642809"/>
              <a:gd name="connsiteY7" fmla="*/ 245660 h 300251"/>
              <a:gd name="connsiteX8" fmla="*/ 641445 w 642809"/>
              <a:gd name="connsiteY8" fmla="*/ 286603 h 300251"/>
              <a:gd name="connsiteX9" fmla="*/ 600502 w 642809"/>
              <a:gd name="connsiteY9" fmla="*/ 300251 h 300251"/>
              <a:gd name="connsiteX10" fmla="*/ 545911 w 642809"/>
              <a:gd name="connsiteY10" fmla="*/ 286603 h 300251"/>
              <a:gd name="connsiteX11" fmla="*/ 491320 w 642809"/>
              <a:gd name="connsiteY11" fmla="*/ 204716 h 300251"/>
              <a:gd name="connsiteX12" fmla="*/ 436729 w 642809"/>
              <a:gd name="connsiteY12" fmla="*/ 232012 h 300251"/>
              <a:gd name="connsiteX13" fmla="*/ 354842 w 642809"/>
              <a:gd name="connsiteY13" fmla="*/ 286603 h 300251"/>
              <a:gd name="connsiteX14" fmla="*/ 27296 w 642809"/>
              <a:gd name="connsiteY14" fmla="*/ 272955 h 300251"/>
              <a:gd name="connsiteX15" fmla="*/ 0 w 642809"/>
              <a:gd name="connsiteY15" fmla="*/ 191069 h 300251"/>
              <a:gd name="connsiteX16" fmla="*/ 81887 w 642809"/>
              <a:gd name="connsiteY16" fmla="*/ 122830 h 300251"/>
              <a:gd name="connsiteX17" fmla="*/ 13648 w 642809"/>
              <a:gd name="connsiteY17" fmla="*/ 109182 h 300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42809" h="300251">
                <a:moveTo>
                  <a:pt x="13648" y="109182"/>
                </a:moveTo>
                <a:lnTo>
                  <a:pt x="13648" y="109182"/>
                </a:lnTo>
                <a:cubicBezTo>
                  <a:pt x="161911" y="5398"/>
                  <a:pt x="97445" y="31209"/>
                  <a:pt x="191069" y="0"/>
                </a:cubicBezTo>
                <a:cubicBezTo>
                  <a:pt x="214804" y="3391"/>
                  <a:pt x="294565" y="8973"/>
                  <a:pt x="327547" y="27296"/>
                </a:cubicBezTo>
                <a:cubicBezTo>
                  <a:pt x="356224" y="43228"/>
                  <a:pt x="378311" y="71513"/>
                  <a:pt x="409433" y="81887"/>
                </a:cubicBezTo>
                <a:lnTo>
                  <a:pt x="491320" y="109182"/>
                </a:lnTo>
                <a:cubicBezTo>
                  <a:pt x="585176" y="46611"/>
                  <a:pt x="542084" y="44217"/>
                  <a:pt x="614150" y="68239"/>
                </a:cubicBezTo>
                <a:cubicBezTo>
                  <a:pt x="618699" y="127379"/>
                  <a:pt x="620440" y="186803"/>
                  <a:pt x="627797" y="245660"/>
                </a:cubicBezTo>
                <a:cubicBezTo>
                  <a:pt x="629581" y="259935"/>
                  <a:pt x="647878" y="273736"/>
                  <a:pt x="641445" y="286603"/>
                </a:cubicBezTo>
                <a:cubicBezTo>
                  <a:pt x="635012" y="299470"/>
                  <a:pt x="614150" y="295702"/>
                  <a:pt x="600502" y="300251"/>
                </a:cubicBezTo>
                <a:cubicBezTo>
                  <a:pt x="582305" y="295702"/>
                  <a:pt x="560027" y="298955"/>
                  <a:pt x="545911" y="286603"/>
                </a:cubicBezTo>
                <a:cubicBezTo>
                  <a:pt x="521223" y="265000"/>
                  <a:pt x="491320" y="204716"/>
                  <a:pt x="491320" y="204716"/>
                </a:cubicBezTo>
                <a:cubicBezTo>
                  <a:pt x="473123" y="213815"/>
                  <a:pt x="453284" y="220187"/>
                  <a:pt x="436729" y="232012"/>
                </a:cubicBezTo>
                <a:cubicBezTo>
                  <a:pt x="347278" y="295906"/>
                  <a:pt x="442671" y="257327"/>
                  <a:pt x="354842" y="286603"/>
                </a:cubicBezTo>
                <a:cubicBezTo>
                  <a:pt x="245660" y="282054"/>
                  <a:pt x="132815" y="301364"/>
                  <a:pt x="27296" y="272955"/>
                </a:cubicBezTo>
                <a:cubicBezTo>
                  <a:pt x="-487" y="265475"/>
                  <a:pt x="0" y="191069"/>
                  <a:pt x="0" y="191069"/>
                </a:cubicBezTo>
                <a:cubicBezTo>
                  <a:pt x="34054" y="105935"/>
                  <a:pt x="2797" y="122830"/>
                  <a:pt x="81887" y="122830"/>
                </a:cubicBezTo>
                <a:lnTo>
                  <a:pt x="13648" y="109182"/>
                </a:lnTo>
                <a:close/>
              </a:path>
            </a:pathLst>
          </a:cu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3" name="Freeform 32"/>
          <p:cNvSpPr/>
          <p:nvPr/>
        </p:nvSpPr>
        <p:spPr>
          <a:xfrm>
            <a:off x="5724128" y="3092942"/>
            <a:ext cx="216571" cy="117078"/>
          </a:xfrm>
          <a:custGeom>
            <a:avLst/>
            <a:gdLst>
              <a:gd name="connsiteX0" fmla="*/ 13648 w 642809"/>
              <a:gd name="connsiteY0" fmla="*/ 109182 h 300251"/>
              <a:gd name="connsiteX1" fmla="*/ 13648 w 642809"/>
              <a:gd name="connsiteY1" fmla="*/ 109182 h 300251"/>
              <a:gd name="connsiteX2" fmla="*/ 191069 w 642809"/>
              <a:gd name="connsiteY2" fmla="*/ 0 h 300251"/>
              <a:gd name="connsiteX3" fmla="*/ 327547 w 642809"/>
              <a:gd name="connsiteY3" fmla="*/ 27296 h 300251"/>
              <a:gd name="connsiteX4" fmla="*/ 409433 w 642809"/>
              <a:gd name="connsiteY4" fmla="*/ 81887 h 300251"/>
              <a:gd name="connsiteX5" fmla="*/ 491320 w 642809"/>
              <a:gd name="connsiteY5" fmla="*/ 109182 h 300251"/>
              <a:gd name="connsiteX6" fmla="*/ 614150 w 642809"/>
              <a:gd name="connsiteY6" fmla="*/ 68239 h 300251"/>
              <a:gd name="connsiteX7" fmla="*/ 627797 w 642809"/>
              <a:gd name="connsiteY7" fmla="*/ 245660 h 300251"/>
              <a:gd name="connsiteX8" fmla="*/ 641445 w 642809"/>
              <a:gd name="connsiteY8" fmla="*/ 286603 h 300251"/>
              <a:gd name="connsiteX9" fmla="*/ 600502 w 642809"/>
              <a:gd name="connsiteY9" fmla="*/ 300251 h 300251"/>
              <a:gd name="connsiteX10" fmla="*/ 545911 w 642809"/>
              <a:gd name="connsiteY10" fmla="*/ 286603 h 300251"/>
              <a:gd name="connsiteX11" fmla="*/ 491320 w 642809"/>
              <a:gd name="connsiteY11" fmla="*/ 204716 h 300251"/>
              <a:gd name="connsiteX12" fmla="*/ 436729 w 642809"/>
              <a:gd name="connsiteY12" fmla="*/ 232012 h 300251"/>
              <a:gd name="connsiteX13" fmla="*/ 354842 w 642809"/>
              <a:gd name="connsiteY13" fmla="*/ 286603 h 300251"/>
              <a:gd name="connsiteX14" fmla="*/ 27296 w 642809"/>
              <a:gd name="connsiteY14" fmla="*/ 272955 h 300251"/>
              <a:gd name="connsiteX15" fmla="*/ 0 w 642809"/>
              <a:gd name="connsiteY15" fmla="*/ 191069 h 300251"/>
              <a:gd name="connsiteX16" fmla="*/ 81887 w 642809"/>
              <a:gd name="connsiteY16" fmla="*/ 122830 h 300251"/>
              <a:gd name="connsiteX17" fmla="*/ 13648 w 642809"/>
              <a:gd name="connsiteY17" fmla="*/ 109182 h 300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42809" h="300251">
                <a:moveTo>
                  <a:pt x="13648" y="109182"/>
                </a:moveTo>
                <a:lnTo>
                  <a:pt x="13648" y="109182"/>
                </a:lnTo>
                <a:cubicBezTo>
                  <a:pt x="161911" y="5398"/>
                  <a:pt x="97445" y="31209"/>
                  <a:pt x="191069" y="0"/>
                </a:cubicBezTo>
                <a:cubicBezTo>
                  <a:pt x="214804" y="3391"/>
                  <a:pt x="294565" y="8973"/>
                  <a:pt x="327547" y="27296"/>
                </a:cubicBezTo>
                <a:cubicBezTo>
                  <a:pt x="356224" y="43228"/>
                  <a:pt x="378311" y="71513"/>
                  <a:pt x="409433" y="81887"/>
                </a:cubicBezTo>
                <a:lnTo>
                  <a:pt x="491320" y="109182"/>
                </a:lnTo>
                <a:cubicBezTo>
                  <a:pt x="585176" y="46611"/>
                  <a:pt x="542084" y="44217"/>
                  <a:pt x="614150" y="68239"/>
                </a:cubicBezTo>
                <a:cubicBezTo>
                  <a:pt x="618699" y="127379"/>
                  <a:pt x="620440" y="186803"/>
                  <a:pt x="627797" y="245660"/>
                </a:cubicBezTo>
                <a:cubicBezTo>
                  <a:pt x="629581" y="259935"/>
                  <a:pt x="647878" y="273736"/>
                  <a:pt x="641445" y="286603"/>
                </a:cubicBezTo>
                <a:cubicBezTo>
                  <a:pt x="635012" y="299470"/>
                  <a:pt x="614150" y="295702"/>
                  <a:pt x="600502" y="300251"/>
                </a:cubicBezTo>
                <a:cubicBezTo>
                  <a:pt x="582305" y="295702"/>
                  <a:pt x="560027" y="298955"/>
                  <a:pt x="545911" y="286603"/>
                </a:cubicBezTo>
                <a:cubicBezTo>
                  <a:pt x="521223" y="265000"/>
                  <a:pt x="491320" y="204716"/>
                  <a:pt x="491320" y="204716"/>
                </a:cubicBezTo>
                <a:cubicBezTo>
                  <a:pt x="473123" y="213815"/>
                  <a:pt x="453284" y="220187"/>
                  <a:pt x="436729" y="232012"/>
                </a:cubicBezTo>
                <a:cubicBezTo>
                  <a:pt x="347278" y="295906"/>
                  <a:pt x="442671" y="257327"/>
                  <a:pt x="354842" y="286603"/>
                </a:cubicBezTo>
                <a:cubicBezTo>
                  <a:pt x="245660" y="282054"/>
                  <a:pt x="132815" y="301364"/>
                  <a:pt x="27296" y="272955"/>
                </a:cubicBezTo>
                <a:cubicBezTo>
                  <a:pt x="-487" y="265475"/>
                  <a:pt x="0" y="191069"/>
                  <a:pt x="0" y="191069"/>
                </a:cubicBezTo>
                <a:cubicBezTo>
                  <a:pt x="34054" y="105935"/>
                  <a:pt x="2797" y="122830"/>
                  <a:pt x="81887" y="122830"/>
                </a:cubicBezTo>
                <a:lnTo>
                  <a:pt x="13648" y="109182"/>
                </a:lnTo>
                <a:close/>
              </a:path>
            </a:pathLst>
          </a:cu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4" name="Freeform 33"/>
          <p:cNvSpPr/>
          <p:nvPr/>
        </p:nvSpPr>
        <p:spPr>
          <a:xfrm>
            <a:off x="5831866" y="2377492"/>
            <a:ext cx="216571" cy="117078"/>
          </a:xfrm>
          <a:custGeom>
            <a:avLst/>
            <a:gdLst>
              <a:gd name="connsiteX0" fmla="*/ 13648 w 642809"/>
              <a:gd name="connsiteY0" fmla="*/ 109182 h 300251"/>
              <a:gd name="connsiteX1" fmla="*/ 13648 w 642809"/>
              <a:gd name="connsiteY1" fmla="*/ 109182 h 300251"/>
              <a:gd name="connsiteX2" fmla="*/ 191069 w 642809"/>
              <a:gd name="connsiteY2" fmla="*/ 0 h 300251"/>
              <a:gd name="connsiteX3" fmla="*/ 327547 w 642809"/>
              <a:gd name="connsiteY3" fmla="*/ 27296 h 300251"/>
              <a:gd name="connsiteX4" fmla="*/ 409433 w 642809"/>
              <a:gd name="connsiteY4" fmla="*/ 81887 h 300251"/>
              <a:gd name="connsiteX5" fmla="*/ 491320 w 642809"/>
              <a:gd name="connsiteY5" fmla="*/ 109182 h 300251"/>
              <a:gd name="connsiteX6" fmla="*/ 614150 w 642809"/>
              <a:gd name="connsiteY6" fmla="*/ 68239 h 300251"/>
              <a:gd name="connsiteX7" fmla="*/ 627797 w 642809"/>
              <a:gd name="connsiteY7" fmla="*/ 245660 h 300251"/>
              <a:gd name="connsiteX8" fmla="*/ 641445 w 642809"/>
              <a:gd name="connsiteY8" fmla="*/ 286603 h 300251"/>
              <a:gd name="connsiteX9" fmla="*/ 600502 w 642809"/>
              <a:gd name="connsiteY9" fmla="*/ 300251 h 300251"/>
              <a:gd name="connsiteX10" fmla="*/ 545911 w 642809"/>
              <a:gd name="connsiteY10" fmla="*/ 286603 h 300251"/>
              <a:gd name="connsiteX11" fmla="*/ 491320 w 642809"/>
              <a:gd name="connsiteY11" fmla="*/ 204716 h 300251"/>
              <a:gd name="connsiteX12" fmla="*/ 436729 w 642809"/>
              <a:gd name="connsiteY12" fmla="*/ 232012 h 300251"/>
              <a:gd name="connsiteX13" fmla="*/ 354842 w 642809"/>
              <a:gd name="connsiteY13" fmla="*/ 286603 h 300251"/>
              <a:gd name="connsiteX14" fmla="*/ 27296 w 642809"/>
              <a:gd name="connsiteY14" fmla="*/ 272955 h 300251"/>
              <a:gd name="connsiteX15" fmla="*/ 0 w 642809"/>
              <a:gd name="connsiteY15" fmla="*/ 191069 h 300251"/>
              <a:gd name="connsiteX16" fmla="*/ 81887 w 642809"/>
              <a:gd name="connsiteY16" fmla="*/ 122830 h 300251"/>
              <a:gd name="connsiteX17" fmla="*/ 13648 w 642809"/>
              <a:gd name="connsiteY17" fmla="*/ 109182 h 300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42809" h="300251">
                <a:moveTo>
                  <a:pt x="13648" y="109182"/>
                </a:moveTo>
                <a:lnTo>
                  <a:pt x="13648" y="109182"/>
                </a:lnTo>
                <a:cubicBezTo>
                  <a:pt x="161911" y="5398"/>
                  <a:pt x="97445" y="31209"/>
                  <a:pt x="191069" y="0"/>
                </a:cubicBezTo>
                <a:cubicBezTo>
                  <a:pt x="214804" y="3391"/>
                  <a:pt x="294565" y="8973"/>
                  <a:pt x="327547" y="27296"/>
                </a:cubicBezTo>
                <a:cubicBezTo>
                  <a:pt x="356224" y="43228"/>
                  <a:pt x="378311" y="71513"/>
                  <a:pt x="409433" y="81887"/>
                </a:cubicBezTo>
                <a:lnTo>
                  <a:pt x="491320" y="109182"/>
                </a:lnTo>
                <a:cubicBezTo>
                  <a:pt x="585176" y="46611"/>
                  <a:pt x="542084" y="44217"/>
                  <a:pt x="614150" y="68239"/>
                </a:cubicBezTo>
                <a:cubicBezTo>
                  <a:pt x="618699" y="127379"/>
                  <a:pt x="620440" y="186803"/>
                  <a:pt x="627797" y="245660"/>
                </a:cubicBezTo>
                <a:cubicBezTo>
                  <a:pt x="629581" y="259935"/>
                  <a:pt x="647878" y="273736"/>
                  <a:pt x="641445" y="286603"/>
                </a:cubicBezTo>
                <a:cubicBezTo>
                  <a:pt x="635012" y="299470"/>
                  <a:pt x="614150" y="295702"/>
                  <a:pt x="600502" y="300251"/>
                </a:cubicBezTo>
                <a:cubicBezTo>
                  <a:pt x="582305" y="295702"/>
                  <a:pt x="560027" y="298955"/>
                  <a:pt x="545911" y="286603"/>
                </a:cubicBezTo>
                <a:cubicBezTo>
                  <a:pt x="521223" y="265000"/>
                  <a:pt x="491320" y="204716"/>
                  <a:pt x="491320" y="204716"/>
                </a:cubicBezTo>
                <a:cubicBezTo>
                  <a:pt x="473123" y="213815"/>
                  <a:pt x="453284" y="220187"/>
                  <a:pt x="436729" y="232012"/>
                </a:cubicBezTo>
                <a:cubicBezTo>
                  <a:pt x="347278" y="295906"/>
                  <a:pt x="442671" y="257327"/>
                  <a:pt x="354842" y="286603"/>
                </a:cubicBezTo>
                <a:cubicBezTo>
                  <a:pt x="245660" y="282054"/>
                  <a:pt x="132815" y="301364"/>
                  <a:pt x="27296" y="272955"/>
                </a:cubicBezTo>
                <a:cubicBezTo>
                  <a:pt x="-487" y="265475"/>
                  <a:pt x="0" y="191069"/>
                  <a:pt x="0" y="191069"/>
                </a:cubicBezTo>
                <a:cubicBezTo>
                  <a:pt x="34054" y="105935"/>
                  <a:pt x="2797" y="122830"/>
                  <a:pt x="81887" y="122830"/>
                </a:cubicBezTo>
                <a:lnTo>
                  <a:pt x="13648" y="109182"/>
                </a:lnTo>
                <a:close/>
              </a:path>
            </a:pathLst>
          </a:cu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p:cNvSpPr txBox="1"/>
          <p:nvPr/>
        </p:nvSpPr>
        <p:spPr>
          <a:xfrm>
            <a:off x="7039231" y="2106246"/>
            <a:ext cx="1997265" cy="738664"/>
          </a:xfrm>
          <a:prstGeom prst="rect">
            <a:avLst/>
          </a:prstGeom>
          <a:solidFill>
            <a:schemeClr val="bg1"/>
          </a:solidFill>
          <a:ln>
            <a:solidFill>
              <a:schemeClr val="tx1">
                <a:lumMod val="95000"/>
                <a:lumOff val="5000"/>
              </a:schemeClr>
            </a:solidFill>
          </a:ln>
        </p:spPr>
        <p:txBody>
          <a:bodyPr wrap="square" rtlCol="0">
            <a:spAutoFit/>
          </a:bodyPr>
          <a:lstStyle/>
          <a:p>
            <a:pPr algn="r"/>
            <a:r>
              <a:rPr lang="en-CA" sz="1050" dirty="0" smtClean="0"/>
              <a:t>FREP Riparian &amp; Channel</a:t>
            </a:r>
          </a:p>
          <a:p>
            <a:pPr algn="r"/>
            <a:r>
              <a:rPr lang="en-CA" sz="1050" dirty="0" smtClean="0"/>
              <a:t>Stream-flow Monitoring</a:t>
            </a:r>
          </a:p>
          <a:p>
            <a:pPr algn="r"/>
            <a:r>
              <a:rPr lang="en-CA" sz="1050" dirty="0" smtClean="0"/>
              <a:t>Water Quality</a:t>
            </a:r>
          </a:p>
          <a:p>
            <a:pPr algn="r"/>
            <a:r>
              <a:rPr lang="en-CA" sz="1050" dirty="0" smtClean="0"/>
              <a:t>Fish Inventory</a:t>
            </a:r>
          </a:p>
        </p:txBody>
      </p:sp>
      <p:sp>
        <p:nvSpPr>
          <p:cNvPr id="26" name="5-Point Star 25"/>
          <p:cNvSpPr/>
          <p:nvPr/>
        </p:nvSpPr>
        <p:spPr>
          <a:xfrm>
            <a:off x="7164288" y="2132856"/>
            <a:ext cx="144016" cy="14401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7" name="Oval 26"/>
          <p:cNvSpPr/>
          <p:nvPr/>
        </p:nvSpPr>
        <p:spPr>
          <a:xfrm>
            <a:off x="7956376" y="2492896"/>
            <a:ext cx="72008" cy="7200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9" name="Rectangle 28"/>
          <p:cNvSpPr/>
          <p:nvPr/>
        </p:nvSpPr>
        <p:spPr>
          <a:xfrm>
            <a:off x="7380312" y="2348880"/>
            <a:ext cx="72008" cy="72008"/>
          </a:xfrm>
          <a:prstGeom prst="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Freeform 4"/>
          <p:cNvSpPr/>
          <p:nvPr/>
        </p:nvSpPr>
        <p:spPr>
          <a:xfrm>
            <a:off x="7740352" y="2636912"/>
            <a:ext cx="216571" cy="117078"/>
          </a:xfrm>
          <a:custGeom>
            <a:avLst/>
            <a:gdLst>
              <a:gd name="connsiteX0" fmla="*/ 13648 w 642809"/>
              <a:gd name="connsiteY0" fmla="*/ 109182 h 300251"/>
              <a:gd name="connsiteX1" fmla="*/ 13648 w 642809"/>
              <a:gd name="connsiteY1" fmla="*/ 109182 h 300251"/>
              <a:gd name="connsiteX2" fmla="*/ 191069 w 642809"/>
              <a:gd name="connsiteY2" fmla="*/ 0 h 300251"/>
              <a:gd name="connsiteX3" fmla="*/ 327547 w 642809"/>
              <a:gd name="connsiteY3" fmla="*/ 27296 h 300251"/>
              <a:gd name="connsiteX4" fmla="*/ 409433 w 642809"/>
              <a:gd name="connsiteY4" fmla="*/ 81887 h 300251"/>
              <a:gd name="connsiteX5" fmla="*/ 491320 w 642809"/>
              <a:gd name="connsiteY5" fmla="*/ 109182 h 300251"/>
              <a:gd name="connsiteX6" fmla="*/ 614150 w 642809"/>
              <a:gd name="connsiteY6" fmla="*/ 68239 h 300251"/>
              <a:gd name="connsiteX7" fmla="*/ 627797 w 642809"/>
              <a:gd name="connsiteY7" fmla="*/ 245660 h 300251"/>
              <a:gd name="connsiteX8" fmla="*/ 641445 w 642809"/>
              <a:gd name="connsiteY8" fmla="*/ 286603 h 300251"/>
              <a:gd name="connsiteX9" fmla="*/ 600502 w 642809"/>
              <a:gd name="connsiteY9" fmla="*/ 300251 h 300251"/>
              <a:gd name="connsiteX10" fmla="*/ 545911 w 642809"/>
              <a:gd name="connsiteY10" fmla="*/ 286603 h 300251"/>
              <a:gd name="connsiteX11" fmla="*/ 491320 w 642809"/>
              <a:gd name="connsiteY11" fmla="*/ 204716 h 300251"/>
              <a:gd name="connsiteX12" fmla="*/ 436729 w 642809"/>
              <a:gd name="connsiteY12" fmla="*/ 232012 h 300251"/>
              <a:gd name="connsiteX13" fmla="*/ 354842 w 642809"/>
              <a:gd name="connsiteY13" fmla="*/ 286603 h 300251"/>
              <a:gd name="connsiteX14" fmla="*/ 27296 w 642809"/>
              <a:gd name="connsiteY14" fmla="*/ 272955 h 300251"/>
              <a:gd name="connsiteX15" fmla="*/ 0 w 642809"/>
              <a:gd name="connsiteY15" fmla="*/ 191069 h 300251"/>
              <a:gd name="connsiteX16" fmla="*/ 81887 w 642809"/>
              <a:gd name="connsiteY16" fmla="*/ 122830 h 300251"/>
              <a:gd name="connsiteX17" fmla="*/ 13648 w 642809"/>
              <a:gd name="connsiteY17" fmla="*/ 109182 h 300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42809" h="300251">
                <a:moveTo>
                  <a:pt x="13648" y="109182"/>
                </a:moveTo>
                <a:lnTo>
                  <a:pt x="13648" y="109182"/>
                </a:lnTo>
                <a:cubicBezTo>
                  <a:pt x="161911" y="5398"/>
                  <a:pt x="97445" y="31209"/>
                  <a:pt x="191069" y="0"/>
                </a:cubicBezTo>
                <a:cubicBezTo>
                  <a:pt x="214804" y="3391"/>
                  <a:pt x="294565" y="8973"/>
                  <a:pt x="327547" y="27296"/>
                </a:cubicBezTo>
                <a:cubicBezTo>
                  <a:pt x="356224" y="43228"/>
                  <a:pt x="378311" y="71513"/>
                  <a:pt x="409433" y="81887"/>
                </a:cubicBezTo>
                <a:lnTo>
                  <a:pt x="491320" y="109182"/>
                </a:lnTo>
                <a:cubicBezTo>
                  <a:pt x="585176" y="46611"/>
                  <a:pt x="542084" y="44217"/>
                  <a:pt x="614150" y="68239"/>
                </a:cubicBezTo>
                <a:cubicBezTo>
                  <a:pt x="618699" y="127379"/>
                  <a:pt x="620440" y="186803"/>
                  <a:pt x="627797" y="245660"/>
                </a:cubicBezTo>
                <a:cubicBezTo>
                  <a:pt x="629581" y="259935"/>
                  <a:pt x="647878" y="273736"/>
                  <a:pt x="641445" y="286603"/>
                </a:cubicBezTo>
                <a:cubicBezTo>
                  <a:pt x="635012" y="299470"/>
                  <a:pt x="614150" y="295702"/>
                  <a:pt x="600502" y="300251"/>
                </a:cubicBezTo>
                <a:cubicBezTo>
                  <a:pt x="582305" y="295702"/>
                  <a:pt x="560027" y="298955"/>
                  <a:pt x="545911" y="286603"/>
                </a:cubicBezTo>
                <a:cubicBezTo>
                  <a:pt x="521223" y="265000"/>
                  <a:pt x="491320" y="204716"/>
                  <a:pt x="491320" y="204716"/>
                </a:cubicBezTo>
                <a:cubicBezTo>
                  <a:pt x="473123" y="213815"/>
                  <a:pt x="453284" y="220187"/>
                  <a:pt x="436729" y="232012"/>
                </a:cubicBezTo>
                <a:cubicBezTo>
                  <a:pt x="347278" y="295906"/>
                  <a:pt x="442671" y="257327"/>
                  <a:pt x="354842" y="286603"/>
                </a:cubicBezTo>
                <a:cubicBezTo>
                  <a:pt x="245660" y="282054"/>
                  <a:pt x="132815" y="301364"/>
                  <a:pt x="27296" y="272955"/>
                </a:cubicBezTo>
                <a:cubicBezTo>
                  <a:pt x="-487" y="265475"/>
                  <a:pt x="0" y="191069"/>
                  <a:pt x="0" y="191069"/>
                </a:cubicBezTo>
                <a:cubicBezTo>
                  <a:pt x="34054" y="105935"/>
                  <a:pt x="2797" y="122830"/>
                  <a:pt x="81887" y="122830"/>
                </a:cubicBezTo>
                <a:lnTo>
                  <a:pt x="13648" y="109182"/>
                </a:lnTo>
                <a:close/>
              </a:path>
            </a:pathLst>
          </a:cu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xmlns="" val="36901372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00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par>
                          <p:cTn id="9" fill="hold">
                            <p:stCondLst>
                              <p:cond delay="2000"/>
                            </p:stCondLst>
                            <p:childTnLst>
                              <p:par>
                                <p:cTn id="10" presetID="10" presetClass="entr" presetSubtype="0" fill="hold" grpId="0" nodeType="afterEffect">
                                  <p:stCondLst>
                                    <p:cond delay="50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par>
                          <p:cTn id="13" fill="hold">
                            <p:stCondLst>
                              <p:cond delay="3000"/>
                            </p:stCondLst>
                            <p:childTnLst>
                              <p:par>
                                <p:cTn id="14" presetID="10" presetClass="entr" presetSubtype="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par>
                          <p:cTn id="17" fill="hold">
                            <p:stCondLst>
                              <p:cond delay="3500"/>
                            </p:stCondLst>
                            <p:childTnLst>
                              <p:par>
                                <p:cTn id="18" presetID="10"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par>
                          <p:cTn id="21" fill="hold">
                            <p:stCondLst>
                              <p:cond delay="4000"/>
                            </p:stCondLst>
                            <p:childTnLst>
                              <p:par>
                                <p:cTn id="22" presetID="10" presetClass="entr" presetSubtype="0"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par>
                          <p:cTn id="25" fill="hold">
                            <p:stCondLst>
                              <p:cond delay="4500"/>
                            </p:stCondLst>
                            <p:childTnLst>
                              <p:par>
                                <p:cTn id="26" presetID="10"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par>
                          <p:cTn id="29" fill="hold">
                            <p:stCondLst>
                              <p:cond delay="5000"/>
                            </p:stCondLst>
                            <p:childTnLst>
                              <p:par>
                                <p:cTn id="30" presetID="10" presetClass="entr" presetSubtype="0"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par>
                          <p:cTn id="33" fill="hold">
                            <p:stCondLst>
                              <p:cond delay="5500"/>
                            </p:stCondLst>
                            <p:childTnLst>
                              <p:par>
                                <p:cTn id="34" presetID="10" presetClass="entr" presetSubtype="0"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par>
                          <p:cTn id="37" fill="hold">
                            <p:stCondLst>
                              <p:cond delay="6000"/>
                            </p:stCondLst>
                            <p:childTnLst>
                              <p:par>
                                <p:cTn id="38" presetID="1" presetClass="entr" presetSubtype="0" fill="hold" nodeType="afterEffect">
                                  <p:stCondLst>
                                    <p:cond delay="1000"/>
                                  </p:stCondLst>
                                  <p:childTnLst>
                                    <p:set>
                                      <p:cBhvr>
                                        <p:cTn id="39" dur="1" fill="hold">
                                          <p:stCondLst>
                                            <p:cond delay="0"/>
                                          </p:stCondLst>
                                        </p:cTn>
                                        <p:tgtEl>
                                          <p:spTgt spid="6">
                                            <p:txEl>
                                              <p:pRg st="1" end="1"/>
                                            </p:txEl>
                                          </p:spTgt>
                                        </p:tgtEl>
                                        <p:attrNameLst>
                                          <p:attrName>style.visibility</p:attrName>
                                        </p:attrNameLst>
                                      </p:cBhvr>
                                      <p:to>
                                        <p:strVal val="visible"/>
                                      </p:to>
                                    </p:set>
                                  </p:childTnLst>
                                </p:cTn>
                              </p:par>
                              <p:par>
                                <p:cTn id="40" presetID="1" presetClass="entr" presetSubtype="0" fill="hold" grpId="0" nodeType="withEffect">
                                  <p:stCondLst>
                                    <p:cond delay="1000"/>
                                  </p:stCondLst>
                                  <p:childTnLst>
                                    <p:set>
                                      <p:cBhvr>
                                        <p:cTn id="41" dur="1" fill="hold">
                                          <p:stCondLst>
                                            <p:cond delay="0"/>
                                          </p:stCondLst>
                                        </p:cTn>
                                        <p:tgtEl>
                                          <p:spTgt spid="29"/>
                                        </p:tgtEl>
                                        <p:attrNameLst>
                                          <p:attrName>style.visibility</p:attrName>
                                        </p:attrNameLst>
                                      </p:cBhvr>
                                      <p:to>
                                        <p:strVal val="visible"/>
                                      </p:to>
                                    </p:set>
                                  </p:childTnLst>
                                </p:cTn>
                              </p:par>
                            </p:childTnLst>
                          </p:cTn>
                        </p:par>
                        <p:par>
                          <p:cTn id="42" fill="hold">
                            <p:stCondLst>
                              <p:cond delay="7000"/>
                            </p:stCondLst>
                            <p:childTnLst>
                              <p:par>
                                <p:cTn id="43" presetID="1" presetClass="entr" presetSubtype="0" fill="hold" grpId="0" nodeType="afterEffect">
                                  <p:stCondLst>
                                    <p:cond delay="500"/>
                                  </p:stCondLst>
                                  <p:childTnLst>
                                    <p:set>
                                      <p:cBhvr>
                                        <p:cTn id="44" dur="1" fill="hold">
                                          <p:stCondLst>
                                            <p:cond delay="0"/>
                                          </p:stCondLst>
                                        </p:cTn>
                                        <p:tgtEl>
                                          <p:spTgt spid="23"/>
                                        </p:tgtEl>
                                        <p:attrNameLst>
                                          <p:attrName>style.visibility</p:attrName>
                                        </p:attrNameLst>
                                      </p:cBhvr>
                                      <p:to>
                                        <p:strVal val="visible"/>
                                      </p:to>
                                    </p:set>
                                  </p:childTnLst>
                                </p:cTn>
                              </p:par>
                              <p:par>
                                <p:cTn id="45" presetID="1" presetClass="entr" presetSubtype="0" fill="hold" grpId="0" nodeType="withEffect">
                                  <p:stCondLst>
                                    <p:cond delay="500"/>
                                  </p:stCondLst>
                                  <p:childTnLst>
                                    <p:set>
                                      <p:cBhvr>
                                        <p:cTn id="46" dur="1" fill="hold">
                                          <p:stCondLst>
                                            <p:cond delay="0"/>
                                          </p:stCondLst>
                                        </p:cTn>
                                        <p:tgtEl>
                                          <p:spTgt spid="16"/>
                                        </p:tgtEl>
                                        <p:attrNameLst>
                                          <p:attrName>style.visibility</p:attrName>
                                        </p:attrNameLst>
                                      </p:cBhvr>
                                      <p:to>
                                        <p:strVal val="visible"/>
                                      </p:to>
                                    </p:set>
                                  </p:childTnLst>
                                </p:cTn>
                              </p:par>
                              <p:par>
                                <p:cTn id="47" presetID="1" presetClass="entr" presetSubtype="0" fill="hold" grpId="0" nodeType="withEffect">
                                  <p:stCondLst>
                                    <p:cond delay="500"/>
                                  </p:stCondLst>
                                  <p:childTnLst>
                                    <p:set>
                                      <p:cBhvr>
                                        <p:cTn id="48" dur="1" fill="hold">
                                          <p:stCondLst>
                                            <p:cond delay="0"/>
                                          </p:stCondLst>
                                        </p:cTn>
                                        <p:tgtEl>
                                          <p:spTgt spid="25"/>
                                        </p:tgtEl>
                                        <p:attrNameLst>
                                          <p:attrName>style.visibility</p:attrName>
                                        </p:attrNameLst>
                                      </p:cBhvr>
                                      <p:to>
                                        <p:strVal val="visible"/>
                                      </p:to>
                                    </p:set>
                                  </p:childTnLst>
                                </p:cTn>
                              </p:par>
                              <p:par>
                                <p:cTn id="49" presetID="1" presetClass="entr" presetSubtype="0" fill="hold" grpId="0" nodeType="withEffect">
                                  <p:stCondLst>
                                    <p:cond delay="500"/>
                                  </p:stCondLst>
                                  <p:childTnLst>
                                    <p:set>
                                      <p:cBhvr>
                                        <p:cTn id="50" dur="1" fill="hold">
                                          <p:stCondLst>
                                            <p:cond delay="0"/>
                                          </p:stCondLst>
                                        </p:cTn>
                                        <p:tgtEl>
                                          <p:spTgt spid="28"/>
                                        </p:tgtEl>
                                        <p:attrNameLst>
                                          <p:attrName>style.visibility</p:attrName>
                                        </p:attrNameLst>
                                      </p:cBhvr>
                                      <p:to>
                                        <p:strVal val="visible"/>
                                      </p:to>
                                    </p:set>
                                  </p:childTnLst>
                                </p:cTn>
                              </p:par>
                              <p:par>
                                <p:cTn id="51" presetID="1" presetClass="entr" presetSubtype="0" fill="hold" grpId="0" nodeType="withEffect">
                                  <p:stCondLst>
                                    <p:cond delay="500"/>
                                  </p:stCondLst>
                                  <p:childTnLst>
                                    <p:set>
                                      <p:cBhvr>
                                        <p:cTn id="52" dur="1" fill="hold">
                                          <p:stCondLst>
                                            <p:cond delay="0"/>
                                          </p:stCondLst>
                                        </p:cTn>
                                        <p:tgtEl>
                                          <p:spTgt spid="24"/>
                                        </p:tgtEl>
                                        <p:attrNameLst>
                                          <p:attrName>style.visibility</p:attrName>
                                        </p:attrNameLst>
                                      </p:cBhvr>
                                      <p:to>
                                        <p:strVal val="visible"/>
                                      </p:to>
                                    </p:set>
                                  </p:childTnLst>
                                </p:cTn>
                              </p:par>
                              <p:par>
                                <p:cTn id="53" presetID="1" presetClass="entr" presetSubtype="0" fill="hold" grpId="0" nodeType="withEffect">
                                  <p:stCondLst>
                                    <p:cond delay="500"/>
                                  </p:stCondLst>
                                  <p:childTnLst>
                                    <p:set>
                                      <p:cBhvr>
                                        <p:cTn id="54" dur="1" fill="hold">
                                          <p:stCondLst>
                                            <p:cond delay="0"/>
                                          </p:stCondLst>
                                        </p:cTn>
                                        <p:tgtEl>
                                          <p:spTgt spid="22"/>
                                        </p:tgtEl>
                                        <p:attrNameLst>
                                          <p:attrName>style.visibility</p:attrName>
                                        </p:attrNameLst>
                                      </p:cBhvr>
                                      <p:to>
                                        <p:strVal val="visible"/>
                                      </p:to>
                                    </p:set>
                                  </p:childTnLst>
                                </p:cTn>
                              </p:par>
                            </p:childTnLst>
                          </p:cTn>
                        </p:par>
                        <p:par>
                          <p:cTn id="55" fill="hold">
                            <p:stCondLst>
                              <p:cond delay="7500"/>
                            </p:stCondLst>
                            <p:childTnLst>
                              <p:par>
                                <p:cTn id="56" presetID="1" presetClass="entr" presetSubtype="0" fill="hold" nodeType="afterEffect">
                                  <p:stCondLst>
                                    <p:cond delay="1000"/>
                                  </p:stCondLst>
                                  <p:childTnLst>
                                    <p:set>
                                      <p:cBhvr>
                                        <p:cTn id="57" dur="1" fill="hold">
                                          <p:stCondLst>
                                            <p:cond delay="0"/>
                                          </p:stCondLst>
                                        </p:cTn>
                                        <p:tgtEl>
                                          <p:spTgt spid="6">
                                            <p:txEl>
                                              <p:pRg st="2" end="2"/>
                                            </p:txEl>
                                          </p:spTgt>
                                        </p:tgtEl>
                                        <p:attrNameLst>
                                          <p:attrName>style.visibility</p:attrName>
                                        </p:attrNameLst>
                                      </p:cBhvr>
                                      <p:to>
                                        <p:strVal val="visible"/>
                                      </p:to>
                                    </p:set>
                                  </p:childTnLst>
                                </p:cTn>
                              </p:par>
                              <p:par>
                                <p:cTn id="58" presetID="1" presetClass="entr" presetSubtype="0" fill="hold" grpId="0" nodeType="withEffect">
                                  <p:stCondLst>
                                    <p:cond delay="1000"/>
                                  </p:stCondLst>
                                  <p:childTnLst>
                                    <p:set>
                                      <p:cBhvr>
                                        <p:cTn id="59" dur="1" fill="hold">
                                          <p:stCondLst>
                                            <p:cond delay="0"/>
                                          </p:stCondLst>
                                        </p:cTn>
                                        <p:tgtEl>
                                          <p:spTgt spid="27"/>
                                        </p:tgtEl>
                                        <p:attrNameLst>
                                          <p:attrName>style.visibility</p:attrName>
                                        </p:attrNameLst>
                                      </p:cBhvr>
                                      <p:to>
                                        <p:strVal val="visible"/>
                                      </p:to>
                                    </p:set>
                                  </p:childTnLst>
                                </p:cTn>
                              </p:par>
                            </p:childTnLst>
                          </p:cTn>
                        </p:par>
                        <p:par>
                          <p:cTn id="60" fill="hold">
                            <p:stCondLst>
                              <p:cond delay="8500"/>
                            </p:stCondLst>
                            <p:childTnLst>
                              <p:par>
                                <p:cTn id="61" presetID="1" presetClass="entr" presetSubtype="0" fill="hold" grpId="0" nodeType="afterEffect">
                                  <p:stCondLst>
                                    <p:cond delay="500"/>
                                  </p:stCondLst>
                                  <p:childTnLst>
                                    <p:set>
                                      <p:cBhvr>
                                        <p:cTn id="62" dur="1" fill="hold">
                                          <p:stCondLst>
                                            <p:cond delay="0"/>
                                          </p:stCondLst>
                                        </p:cTn>
                                        <p:tgtEl>
                                          <p:spTgt spid="8"/>
                                        </p:tgtEl>
                                        <p:attrNameLst>
                                          <p:attrName>style.visibility</p:attrName>
                                        </p:attrNameLst>
                                      </p:cBhvr>
                                      <p:to>
                                        <p:strVal val="visible"/>
                                      </p:to>
                                    </p:set>
                                  </p:childTnLst>
                                </p:cTn>
                              </p:par>
                              <p:par>
                                <p:cTn id="63" presetID="1" presetClass="entr" presetSubtype="0" fill="hold" grpId="0" nodeType="withEffect">
                                  <p:stCondLst>
                                    <p:cond delay="500"/>
                                  </p:stCondLst>
                                  <p:childTnLst>
                                    <p:set>
                                      <p:cBhvr>
                                        <p:cTn id="64" dur="1" fill="hold">
                                          <p:stCondLst>
                                            <p:cond delay="0"/>
                                          </p:stCondLst>
                                        </p:cTn>
                                        <p:tgtEl>
                                          <p:spTgt spid="17"/>
                                        </p:tgtEl>
                                        <p:attrNameLst>
                                          <p:attrName>style.visibility</p:attrName>
                                        </p:attrNameLst>
                                      </p:cBhvr>
                                      <p:to>
                                        <p:strVal val="visible"/>
                                      </p:to>
                                    </p:set>
                                  </p:childTnLst>
                                </p:cTn>
                              </p:par>
                              <p:par>
                                <p:cTn id="65" presetID="1" presetClass="entr" presetSubtype="0" fill="hold" grpId="0" nodeType="withEffect">
                                  <p:stCondLst>
                                    <p:cond delay="500"/>
                                  </p:stCondLst>
                                  <p:childTnLst>
                                    <p:set>
                                      <p:cBhvr>
                                        <p:cTn id="66" dur="1" fill="hold">
                                          <p:stCondLst>
                                            <p:cond delay="0"/>
                                          </p:stCondLst>
                                        </p:cTn>
                                        <p:tgtEl>
                                          <p:spTgt spid="19"/>
                                        </p:tgtEl>
                                        <p:attrNameLst>
                                          <p:attrName>style.visibility</p:attrName>
                                        </p:attrNameLst>
                                      </p:cBhvr>
                                      <p:to>
                                        <p:strVal val="visible"/>
                                      </p:to>
                                    </p:set>
                                  </p:childTnLst>
                                </p:cTn>
                              </p:par>
                              <p:par>
                                <p:cTn id="67" presetID="1" presetClass="entr" presetSubtype="0" fill="hold" grpId="0" nodeType="withEffect">
                                  <p:stCondLst>
                                    <p:cond delay="500"/>
                                  </p:stCondLst>
                                  <p:childTnLst>
                                    <p:set>
                                      <p:cBhvr>
                                        <p:cTn id="68" dur="1" fill="hold">
                                          <p:stCondLst>
                                            <p:cond delay="0"/>
                                          </p:stCondLst>
                                        </p:cTn>
                                        <p:tgtEl>
                                          <p:spTgt spid="18"/>
                                        </p:tgtEl>
                                        <p:attrNameLst>
                                          <p:attrName>style.visibility</p:attrName>
                                        </p:attrNameLst>
                                      </p:cBhvr>
                                      <p:to>
                                        <p:strVal val="visible"/>
                                      </p:to>
                                    </p:set>
                                  </p:childTnLst>
                                </p:cTn>
                              </p:par>
                              <p:par>
                                <p:cTn id="69" presetID="1" presetClass="entr" presetSubtype="0" fill="hold" grpId="0" nodeType="withEffect">
                                  <p:stCondLst>
                                    <p:cond delay="500"/>
                                  </p:stCondLst>
                                  <p:childTnLst>
                                    <p:set>
                                      <p:cBhvr>
                                        <p:cTn id="70" dur="1" fill="hold">
                                          <p:stCondLst>
                                            <p:cond delay="0"/>
                                          </p:stCondLst>
                                        </p:cTn>
                                        <p:tgtEl>
                                          <p:spTgt spid="20"/>
                                        </p:tgtEl>
                                        <p:attrNameLst>
                                          <p:attrName>style.visibility</p:attrName>
                                        </p:attrNameLst>
                                      </p:cBhvr>
                                      <p:to>
                                        <p:strVal val="visible"/>
                                      </p:to>
                                    </p:set>
                                  </p:childTnLst>
                                </p:cTn>
                              </p:par>
                            </p:childTnLst>
                          </p:cTn>
                        </p:par>
                        <p:par>
                          <p:cTn id="71" fill="hold">
                            <p:stCondLst>
                              <p:cond delay="9000"/>
                            </p:stCondLst>
                            <p:childTnLst>
                              <p:par>
                                <p:cTn id="72" presetID="1" presetClass="entr" presetSubtype="0" fill="hold" nodeType="afterEffect">
                                  <p:stCondLst>
                                    <p:cond delay="1000"/>
                                  </p:stCondLst>
                                  <p:childTnLst>
                                    <p:set>
                                      <p:cBhvr>
                                        <p:cTn id="73" dur="1" fill="hold">
                                          <p:stCondLst>
                                            <p:cond delay="0"/>
                                          </p:stCondLst>
                                        </p:cTn>
                                        <p:tgtEl>
                                          <p:spTgt spid="6">
                                            <p:txEl>
                                              <p:pRg st="3" end="3"/>
                                            </p:txEl>
                                          </p:spTgt>
                                        </p:tgtEl>
                                        <p:attrNameLst>
                                          <p:attrName>style.visibility</p:attrName>
                                        </p:attrNameLst>
                                      </p:cBhvr>
                                      <p:to>
                                        <p:strVal val="visible"/>
                                      </p:to>
                                    </p:set>
                                  </p:childTnLst>
                                </p:cTn>
                              </p:par>
                              <p:par>
                                <p:cTn id="74" presetID="1" presetClass="entr" presetSubtype="0" fill="hold" grpId="0" nodeType="withEffect">
                                  <p:stCondLst>
                                    <p:cond delay="1000"/>
                                  </p:stCondLst>
                                  <p:childTnLst>
                                    <p:set>
                                      <p:cBhvr>
                                        <p:cTn id="75" dur="1" fill="hold">
                                          <p:stCondLst>
                                            <p:cond delay="0"/>
                                          </p:stCondLst>
                                        </p:cTn>
                                        <p:tgtEl>
                                          <p:spTgt spid="5"/>
                                        </p:tgtEl>
                                        <p:attrNameLst>
                                          <p:attrName>style.visibility</p:attrName>
                                        </p:attrNameLst>
                                      </p:cBhvr>
                                      <p:to>
                                        <p:strVal val="visible"/>
                                      </p:to>
                                    </p:set>
                                  </p:childTnLst>
                                </p:cTn>
                              </p:par>
                            </p:childTnLst>
                          </p:cTn>
                        </p:par>
                        <p:par>
                          <p:cTn id="76" fill="hold">
                            <p:stCondLst>
                              <p:cond delay="10000"/>
                            </p:stCondLst>
                            <p:childTnLst>
                              <p:par>
                                <p:cTn id="77" presetID="1" presetClass="entr" presetSubtype="0" fill="hold" grpId="0" nodeType="afterEffect">
                                  <p:stCondLst>
                                    <p:cond delay="500"/>
                                  </p:stCondLst>
                                  <p:childTnLst>
                                    <p:set>
                                      <p:cBhvr>
                                        <p:cTn id="78" dur="1" fill="hold">
                                          <p:stCondLst>
                                            <p:cond delay="0"/>
                                          </p:stCondLst>
                                        </p:cTn>
                                        <p:tgtEl>
                                          <p:spTgt spid="32"/>
                                        </p:tgtEl>
                                        <p:attrNameLst>
                                          <p:attrName>style.visibility</p:attrName>
                                        </p:attrNameLst>
                                      </p:cBhvr>
                                      <p:to>
                                        <p:strVal val="visible"/>
                                      </p:to>
                                    </p:set>
                                  </p:childTnLst>
                                </p:cTn>
                              </p:par>
                              <p:par>
                                <p:cTn id="79" presetID="1" presetClass="entr" presetSubtype="0" fill="hold" grpId="0" nodeType="withEffect">
                                  <p:stCondLst>
                                    <p:cond delay="500"/>
                                  </p:stCondLst>
                                  <p:childTnLst>
                                    <p:set>
                                      <p:cBhvr>
                                        <p:cTn id="80" dur="1" fill="hold">
                                          <p:stCondLst>
                                            <p:cond delay="0"/>
                                          </p:stCondLst>
                                        </p:cTn>
                                        <p:tgtEl>
                                          <p:spTgt spid="30"/>
                                        </p:tgtEl>
                                        <p:attrNameLst>
                                          <p:attrName>style.visibility</p:attrName>
                                        </p:attrNameLst>
                                      </p:cBhvr>
                                      <p:to>
                                        <p:strVal val="visible"/>
                                      </p:to>
                                    </p:set>
                                  </p:childTnLst>
                                </p:cTn>
                              </p:par>
                              <p:par>
                                <p:cTn id="81" presetID="1" presetClass="entr" presetSubtype="0" fill="hold" grpId="0" nodeType="withEffect">
                                  <p:stCondLst>
                                    <p:cond delay="500"/>
                                  </p:stCondLst>
                                  <p:childTnLst>
                                    <p:set>
                                      <p:cBhvr>
                                        <p:cTn id="82" dur="1" fill="hold">
                                          <p:stCondLst>
                                            <p:cond delay="0"/>
                                          </p:stCondLst>
                                        </p:cTn>
                                        <p:tgtEl>
                                          <p:spTgt spid="33"/>
                                        </p:tgtEl>
                                        <p:attrNameLst>
                                          <p:attrName>style.visibility</p:attrName>
                                        </p:attrNameLst>
                                      </p:cBhvr>
                                      <p:to>
                                        <p:strVal val="visible"/>
                                      </p:to>
                                    </p:set>
                                  </p:childTnLst>
                                </p:cTn>
                              </p:par>
                              <p:par>
                                <p:cTn id="83" presetID="1" presetClass="entr" presetSubtype="0" fill="hold" grpId="0" nodeType="withEffect">
                                  <p:stCondLst>
                                    <p:cond delay="500"/>
                                  </p:stCondLst>
                                  <p:childTnLst>
                                    <p:set>
                                      <p:cBhvr>
                                        <p:cTn id="84" dur="1" fill="hold">
                                          <p:stCondLst>
                                            <p:cond delay="0"/>
                                          </p:stCondLst>
                                        </p:cTn>
                                        <p:tgtEl>
                                          <p:spTgt spid="34"/>
                                        </p:tgtEl>
                                        <p:attrNameLst>
                                          <p:attrName>style.visibility</p:attrName>
                                        </p:attrNameLst>
                                      </p:cBhvr>
                                      <p:to>
                                        <p:strVal val="visible"/>
                                      </p:to>
                                    </p:set>
                                  </p:childTnLst>
                                </p:cTn>
                              </p:par>
                              <p:par>
                                <p:cTn id="85" presetID="1" presetClass="entr" presetSubtype="0" fill="hold" grpId="0" nodeType="withEffect">
                                  <p:stCondLst>
                                    <p:cond delay="500"/>
                                  </p:stCondLst>
                                  <p:childTnLst>
                                    <p:set>
                                      <p:cBhvr>
                                        <p:cTn id="8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3" grpId="0" animBg="1"/>
      <p:bldP spid="14" grpId="0" animBg="1"/>
      <p:bldP spid="15" grpId="0" animBg="1"/>
      <p:bldP spid="8" grpId="0" animBg="1"/>
      <p:bldP spid="17" grpId="0" animBg="1"/>
      <p:bldP spid="18" grpId="0" animBg="1"/>
      <p:bldP spid="19" grpId="0" animBg="1"/>
      <p:bldP spid="20" grpId="0" animBg="1"/>
      <p:bldP spid="16" grpId="0" animBg="1"/>
      <p:bldP spid="22" grpId="0" animBg="1"/>
      <p:bldP spid="23" grpId="0" animBg="1"/>
      <p:bldP spid="24" grpId="0" animBg="1"/>
      <p:bldP spid="25" grpId="0" animBg="1"/>
      <p:bldP spid="28" grpId="0" animBg="1"/>
      <p:bldP spid="30" grpId="0" animBg="1"/>
      <p:bldP spid="31" grpId="0" animBg="1"/>
      <p:bldP spid="32" grpId="0" animBg="1"/>
      <p:bldP spid="33" grpId="0" animBg="1"/>
      <p:bldP spid="34" grpId="0" animBg="1"/>
      <p:bldP spid="26" grpId="0" animBg="1"/>
      <p:bldP spid="27" grpId="0" animBg="1"/>
      <p:bldP spid="29"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SharedServices_PowerPoint_DkBkgd"/>
          <p:cNvPicPr>
            <a:picLocks noChangeAspect="1" noChangeArrowheads="1"/>
          </p:cNvPicPr>
          <p:nvPr/>
        </p:nvPicPr>
        <p:blipFill>
          <a:blip r:embed="rId3" cstate="print"/>
          <a:srcRect/>
          <a:stretch>
            <a:fillRect/>
          </a:stretch>
        </p:blipFill>
        <p:spPr bwMode="auto">
          <a:xfrm>
            <a:off x="-138223" y="0"/>
            <a:ext cx="9507854" cy="6858001"/>
          </a:xfrm>
          <a:prstGeom prst="rect">
            <a:avLst/>
          </a:prstGeom>
          <a:noFill/>
          <a:ln>
            <a:noFill/>
          </a:ln>
        </p:spPr>
      </p:pic>
      <p:sp>
        <p:nvSpPr>
          <p:cNvPr id="8" name="Rectangle 7"/>
          <p:cNvSpPr/>
          <p:nvPr/>
        </p:nvSpPr>
        <p:spPr>
          <a:xfrm>
            <a:off x="-138224" y="310444"/>
            <a:ext cx="8605330" cy="523220"/>
          </a:xfrm>
          <a:prstGeom prst="rect">
            <a:avLst/>
          </a:prstGeom>
        </p:spPr>
        <p:txBody>
          <a:bodyPr wrap="square">
            <a:spAutoFit/>
          </a:bodyPr>
          <a:lstStyle/>
          <a:p>
            <a:pPr marL="180975">
              <a:spcBef>
                <a:spcPct val="0"/>
              </a:spcBef>
              <a:defRPr/>
            </a:pPr>
            <a:r>
              <a:rPr lang="en-CA" sz="2000" b="1" i="1" dirty="0" smtClean="0">
                <a:solidFill>
                  <a:srgbClr val="95B4D7"/>
                </a:solidFill>
              </a:rPr>
              <a:t>     </a:t>
            </a:r>
            <a:endParaRPr lang="en-CA" sz="800" b="1" i="1" dirty="0" smtClean="0">
              <a:solidFill>
                <a:srgbClr val="4F81BD">
                  <a:lumMod val="60000"/>
                  <a:lumOff val="40000"/>
                </a:srgbClr>
              </a:solidFill>
            </a:endParaRPr>
          </a:p>
          <a:p>
            <a:pPr marL="180975">
              <a:spcBef>
                <a:spcPct val="0"/>
              </a:spcBef>
              <a:defRPr/>
            </a:pPr>
            <a:endParaRPr lang="en-CA" sz="800" b="1" i="1" dirty="0" smtClean="0">
              <a:solidFill>
                <a:srgbClr val="4F81BD">
                  <a:lumMod val="60000"/>
                  <a:lumOff val="40000"/>
                </a:srgbClr>
              </a:solidFill>
            </a:endParaRPr>
          </a:p>
        </p:txBody>
      </p:sp>
      <p:cxnSp>
        <p:nvCxnSpPr>
          <p:cNvPr id="14" name="Straight Connector 13"/>
          <p:cNvCxnSpPr/>
          <p:nvPr/>
        </p:nvCxnSpPr>
        <p:spPr>
          <a:xfrm>
            <a:off x="184585" y="938150"/>
            <a:ext cx="8918369"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6" name="Arc 5"/>
          <p:cNvSpPr/>
          <p:nvPr/>
        </p:nvSpPr>
        <p:spPr>
          <a:xfrm rot="7833255">
            <a:off x="2194821" y="1737495"/>
            <a:ext cx="4929738" cy="4733619"/>
          </a:xfrm>
          <a:prstGeom prst="arc">
            <a:avLst/>
          </a:prstGeom>
          <a:noFill/>
          <a:ln w="177800" cap="flat" cmpd="sng" algn="ctr">
            <a:solidFill>
              <a:srgbClr val="006699"/>
            </a:solidFill>
            <a:prstDash val="solid"/>
          </a:ln>
          <a:effectLst/>
        </p:spPr>
        <p:txBody>
          <a:bodyPr rtlCol="0" anchor="ctr"/>
          <a:lstStyle/>
          <a:p>
            <a:pPr algn="ctr">
              <a:defRPr/>
            </a:pPr>
            <a:endParaRPr lang="en-CA" kern="0" smtClean="0">
              <a:solidFill>
                <a:prstClr val="black"/>
              </a:solidFill>
            </a:endParaRPr>
          </a:p>
        </p:txBody>
      </p:sp>
      <p:sp>
        <p:nvSpPr>
          <p:cNvPr id="7" name="Arc 6"/>
          <p:cNvSpPr/>
          <p:nvPr/>
        </p:nvSpPr>
        <p:spPr>
          <a:xfrm>
            <a:off x="2440807" y="1706568"/>
            <a:ext cx="4795489" cy="4602752"/>
          </a:xfrm>
          <a:prstGeom prst="arc">
            <a:avLst/>
          </a:prstGeom>
          <a:noFill/>
          <a:ln w="177800" cap="flat" cmpd="sng" algn="ctr">
            <a:solidFill>
              <a:srgbClr val="006699"/>
            </a:solidFill>
            <a:prstDash val="solid"/>
          </a:ln>
          <a:effectLst/>
        </p:spPr>
        <p:txBody>
          <a:bodyPr rtlCol="0" anchor="ctr"/>
          <a:lstStyle/>
          <a:p>
            <a:pPr algn="ctr">
              <a:defRPr/>
            </a:pPr>
            <a:endParaRPr lang="en-CA" kern="0" smtClean="0">
              <a:solidFill>
                <a:prstClr val="black"/>
              </a:solidFill>
            </a:endParaRPr>
          </a:p>
        </p:txBody>
      </p:sp>
      <p:sp>
        <p:nvSpPr>
          <p:cNvPr id="10" name="Oval 9"/>
          <p:cNvSpPr/>
          <p:nvPr/>
        </p:nvSpPr>
        <p:spPr>
          <a:xfrm>
            <a:off x="6012160" y="4077072"/>
            <a:ext cx="1964783" cy="1875916"/>
          </a:xfrm>
          <a:prstGeom prst="ellipse">
            <a:avLst/>
          </a:prstGeom>
          <a:solidFill>
            <a:srgbClr val="008000"/>
          </a:solidFill>
          <a:ln w="9525" cap="flat" cmpd="sng" algn="ctr">
            <a:noFill/>
            <a:prstDash val="solid"/>
          </a:ln>
          <a:effectLst>
            <a:glow rad="101600">
              <a:srgbClr val="4D4D4D">
                <a:lumMod val="50000"/>
                <a:alpha val="60000"/>
              </a:srgbClr>
            </a:glow>
          </a:effectLst>
          <a:scene3d>
            <a:camera prst="orthographicFront">
              <a:rot lat="0" lon="0" rev="0"/>
            </a:camera>
            <a:lightRig rig="contrasting" dir="t">
              <a:rot lat="0" lon="0" rev="7800000"/>
            </a:lightRig>
          </a:scene3d>
          <a:sp3d>
            <a:bevelT w="139700" h="139700"/>
          </a:sp3d>
        </p:spPr>
        <p:txBody>
          <a:bodyPr rtlCol="0" anchor="ctr"/>
          <a:lstStyle/>
          <a:p>
            <a:pPr algn="ctr">
              <a:defRPr/>
            </a:pPr>
            <a:r>
              <a:rPr lang="en-CA" sz="3200" kern="0" dirty="0" smtClean="0">
                <a:solidFill>
                  <a:srgbClr val="FFFF00"/>
                </a:solidFill>
                <a:effectLst>
                  <a:outerShdw blurRad="38100" dist="38100" dir="2700000" algn="tl">
                    <a:srgbClr val="000000">
                      <a:alpha val="43137"/>
                    </a:srgbClr>
                  </a:outerShdw>
                </a:effectLst>
              </a:rPr>
              <a:t>Assess</a:t>
            </a:r>
          </a:p>
        </p:txBody>
      </p:sp>
      <p:sp>
        <p:nvSpPr>
          <p:cNvPr id="11" name="Arc 10"/>
          <p:cNvSpPr/>
          <p:nvPr/>
        </p:nvSpPr>
        <p:spPr>
          <a:xfrm rot="15462192">
            <a:off x="1727473" y="1874855"/>
            <a:ext cx="4873867" cy="4588782"/>
          </a:xfrm>
          <a:prstGeom prst="arc">
            <a:avLst/>
          </a:prstGeom>
          <a:noFill/>
          <a:ln w="177800" cap="flat" cmpd="sng" algn="ctr">
            <a:solidFill>
              <a:srgbClr val="006699"/>
            </a:solidFill>
            <a:prstDash val="solid"/>
          </a:ln>
          <a:effectLst/>
        </p:spPr>
        <p:txBody>
          <a:bodyPr rtlCol="0" anchor="ctr"/>
          <a:lstStyle/>
          <a:p>
            <a:pPr algn="ctr">
              <a:defRPr/>
            </a:pPr>
            <a:endParaRPr lang="en-CA" kern="0" smtClean="0">
              <a:solidFill>
                <a:prstClr val="black"/>
              </a:solidFill>
            </a:endParaRPr>
          </a:p>
        </p:txBody>
      </p:sp>
      <p:sp>
        <p:nvSpPr>
          <p:cNvPr id="9" name="Oval 8"/>
          <p:cNvSpPr/>
          <p:nvPr/>
        </p:nvSpPr>
        <p:spPr>
          <a:xfrm>
            <a:off x="3491880" y="796146"/>
            <a:ext cx="1944216" cy="1875916"/>
          </a:xfrm>
          <a:prstGeom prst="ellipse">
            <a:avLst/>
          </a:prstGeom>
          <a:solidFill>
            <a:srgbClr val="6A6800"/>
          </a:solidFill>
          <a:ln>
            <a:noFill/>
          </a:ln>
          <a:effectLst>
            <a:glow rad="101600">
              <a:srgbClr val="4D4D4D">
                <a:lumMod val="50000"/>
                <a:alpha val="60000"/>
              </a:srgbClr>
            </a:glow>
          </a:effectLst>
          <a:scene3d>
            <a:camera prst="orthographicFront">
              <a:rot lat="0" lon="0" rev="0"/>
            </a:camera>
            <a:lightRig rig="contrasting" dir="t">
              <a:rot lat="0" lon="0" rev="7800000"/>
            </a:lightRig>
          </a:scene3d>
          <a:sp3d>
            <a:bevelT w="139700" h="139700"/>
          </a:sp3d>
        </p:spPr>
        <p:txBody>
          <a:bodyPr rtlCol="0" anchor="ctr"/>
          <a:lstStyle/>
          <a:p>
            <a:pPr algn="ctr">
              <a:defRPr/>
            </a:pPr>
            <a:r>
              <a:rPr lang="en-CA" sz="2000" kern="0" dirty="0" smtClean="0">
                <a:solidFill>
                  <a:srgbClr val="FFFF00"/>
                </a:solidFill>
                <a:effectLst>
                  <a:outerShdw blurRad="38100" dist="38100" dir="2700000" algn="tl">
                    <a:srgbClr val="000000">
                      <a:alpha val="43137"/>
                    </a:srgbClr>
                  </a:outerShdw>
                </a:effectLst>
              </a:rPr>
              <a:t>Set Objectives</a:t>
            </a:r>
          </a:p>
        </p:txBody>
      </p:sp>
      <p:sp>
        <p:nvSpPr>
          <p:cNvPr id="13" name="Oval 12"/>
          <p:cNvSpPr/>
          <p:nvPr/>
        </p:nvSpPr>
        <p:spPr>
          <a:xfrm>
            <a:off x="1215013" y="4236809"/>
            <a:ext cx="1968268" cy="1875916"/>
          </a:xfrm>
          <a:prstGeom prst="ellipse">
            <a:avLst/>
          </a:prstGeom>
          <a:solidFill>
            <a:srgbClr val="639729"/>
          </a:solidFill>
          <a:ln w="9525" cap="flat" cmpd="thinThick" algn="ctr">
            <a:noFill/>
            <a:prstDash val="solid"/>
            <a:miter lim="800000"/>
          </a:ln>
          <a:effectLst>
            <a:glow rad="101600">
              <a:srgbClr val="4D4D4D">
                <a:lumMod val="50000"/>
                <a:alpha val="60000"/>
              </a:srgbClr>
            </a:glow>
          </a:effectLst>
          <a:scene3d>
            <a:camera prst="orthographicFront">
              <a:rot lat="0" lon="0" rev="0"/>
            </a:camera>
            <a:lightRig rig="contrasting" dir="t">
              <a:rot lat="0" lon="0" rev="7800000"/>
            </a:lightRig>
          </a:scene3d>
          <a:sp3d>
            <a:bevelT w="139700" h="139700"/>
          </a:sp3d>
        </p:spPr>
        <p:txBody>
          <a:bodyPr rtlCol="0" anchor="ctr"/>
          <a:lstStyle/>
          <a:p>
            <a:pPr algn="ctr">
              <a:defRPr/>
            </a:pPr>
            <a:r>
              <a:rPr lang="en-CA" sz="2800" kern="0" dirty="0" smtClean="0">
                <a:solidFill>
                  <a:srgbClr val="FFFF00"/>
                </a:solidFill>
                <a:effectLst>
                  <a:outerShdw blurRad="38100" dist="38100" dir="2700000" algn="tl">
                    <a:srgbClr val="000000">
                      <a:alpha val="43137"/>
                    </a:srgbClr>
                  </a:outerShdw>
                </a:effectLst>
              </a:rPr>
              <a:t>Manage</a:t>
            </a:r>
          </a:p>
        </p:txBody>
      </p:sp>
      <p:sp>
        <p:nvSpPr>
          <p:cNvPr id="15" name="Isosceles Triangle 14"/>
          <p:cNvSpPr/>
          <p:nvPr/>
        </p:nvSpPr>
        <p:spPr>
          <a:xfrm rot="19061868">
            <a:off x="2666808" y="5578226"/>
            <a:ext cx="576064" cy="534866"/>
          </a:xfrm>
          <a:prstGeom prst="triangle">
            <a:avLst/>
          </a:prstGeom>
          <a:solidFill>
            <a:srgbClr val="006699"/>
          </a:soli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rtlCol="0" anchor="ctr"/>
          <a:lstStyle/>
          <a:p>
            <a:pPr algn="ctr">
              <a:defRPr/>
            </a:pPr>
            <a:endParaRPr lang="en-CA" kern="0" smtClean="0">
              <a:solidFill>
                <a:prstClr val="white"/>
              </a:solidFill>
            </a:endParaRPr>
          </a:p>
        </p:txBody>
      </p:sp>
      <p:sp>
        <p:nvSpPr>
          <p:cNvPr id="16" name="Isosceles Triangle 15"/>
          <p:cNvSpPr/>
          <p:nvPr/>
        </p:nvSpPr>
        <p:spPr>
          <a:xfrm rot="11094346">
            <a:off x="6898071" y="3886856"/>
            <a:ext cx="576064" cy="534866"/>
          </a:xfrm>
          <a:prstGeom prst="triangle">
            <a:avLst/>
          </a:prstGeom>
          <a:solidFill>
            <a:srgbClr val="006699"/>
          </a:soli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rtlCol="0" anchor="ctr"/>
          <a:lstStyle/>
          <a:p>
            <a:pPr algn="ctr">
              <a:defRPr/>
            </a:pPr>
            <a:endParaRPr lang="en-CA" kern="0" smtClean="0">
              <a:solidFill>
                <a:prstClr val="white"/>
              </a:solidFill>
            </a:endParaRPr>
          </a:p>
        </p:txBody>
      </p:sp>
      <p:sp>
        <p:nvSpPr>
          <p:cNvPr id="20" name="TextBox 19"/>
          <p:cNvSpPr txBox="1"/>
          <p:nvPr/>
        </p:nvSpPr>
        <p:spPr>
          <a:xfrm>
            <a:off x="107503" y="107340"/>
            <a:ext cx="3586804" cy="369332"/>
          </a:xfrm>
          <a:prstGeom prst="rect">
            <a:avLst/>
          </a:prstGeom>
          <a:solidFill>
            <a:srgbClr val="488661"/>
          </a:solidFill>
        </p:spPr>
        <p:txBody>
          <a:bodyPr wrap="square" rtlCol="0">
            <a:spAutoFit/>
          </a:bodyPr>
          <a:lstStyle/>
          <a:p>
            <a:pPr>
              <a:defRPr/>
            </a:pPr>
            <a:r>
              <a:rPr lang="en-CA" kern="0" dirty="0" smtClean="0">
                <a:solidFill>
                  <a:prstClr val="white"/>
                </a:solidFill>
                <a:effectLst>
                  <a:outerShdw blurRad="38100" dist="38100" dir="2700000" algn="tl">
                    <a:srgbClr val="000000">
                      <a:alpha val="43137"/>
                    </a:srgbClr>
                  </a:outerShdw>
                </a:effectLst>
              </a:rPr>
              <a:t>‘Management’ of Natural Resources</a:t>
            </a:r>
          </a:p>
        </p:txBody>
      </p:sp>
      <p:sp>
        <p:nvSpPr>
          <p:cNvPr id="48" name="Rounded Rectangular Callout 47"/>
          <p:cNvSpPr/>
          <p:nvPr/>
        </p:nvSpPr>
        <p:spPr>
          <a:xfrm>
            <a:off x="47506" y="3099460"/>
            <a:ext cx="2514310" cy="1054348"/>
          </a:xfrm>
          <a:prstGeom prst="wedgeRoundRectCallout">
            <a:avLst>
              <a:gd name="adj1" fmla="val -755"/>
              <a:gd name="adj2" fmla="val 136112"/>
              <a:gd name="adj3" fmla="val 16667"/>
            </a:avLst>
          </a:prstGeom>
          <a:solidFill>
            <a:srgbClr val="639729">
              <a:alpha val="76078"/>
            </a:srgbClr>
          </a:solidFill>
          <a:ln>
            <a:solidFill>
              <a:srgbClr val="0070C0"/>
            </a:solidFill>
          </a:ln>
        </p:spPr>
        <p:style>
          <a:lnRef idx="1">
            <a:schemeClr val="dk1"/>
          </a:lnRef>
          <a:fillRef idx="3">
            <a:schemeClr val="dk1"/>
          </a:fillRef>
          <a:effectRef idx="2">
            <a:schemeClr val="dk1"/>
          </a:effectRef>
          <a:fontRef idx="minor">
            <a:schemeClr val="lt1"/>
          </a:fontRef>
        </p:style>
        <p:txBody>
          <a:bodyPr rtlCol="0" anchor="ctr"/>
          <a:lstStyle/>
          <a:p>
            <a:endParaRPr lang="en-CA" sz="1400" b="1" dirty="0">
              <a:solidFill>
                <a:prstClr val="white"/>
              </a:solidFill>
              <a:effectLst>
                <a:outerShdw blurRad="38100" dist="38100" dir="2700000" algn="tl">
                  <a:srgbClr val="000000">
                    <a:alpha val="43137"/>
                  </a:srgbClr>
                </a:outerShdw>
              </a:effectLst>
            </a:endParaRPr>
          </a:p>
          <a:p>
            <a:pPr marL="177800" indent="-177800">
              <a:buFont typeface="Arial" panose="020B0604020202020204" pitchFamily="34" charset="0"/>
              <a:buChar char="•"/>
            </a:pPr>
            <a:r>
              <a:rPr lang="en-CA" sz="1400" b="1" dirty="0" smtClean="0">
                <a:solidFill>
                  <a:prstClr val="white"/>
                </a:solidFill>
                <a:effectLst>
                  <a:outerShdw blurRad="38100" dist="38100" dir="2700000" algn="tl">
                    <a:srgbClr val="000000">
                      <a:alpha val="43137"/>
                    </a:srgbClr>
                  </a:outerShdw>
                </a:effectLst>
              </a:rPr>
              <a:t>Statutory decisions</a:t>
            </a:r>
          </a:p>
          <a:p>
            <a:pPr marL="177800" indent="-177800">
              <a:buFont typeface="Arial" panose="020B0604020202020204" pitchFamily="34" charset="0"/>
              <a:buChar char="•"/>
            </a:pPr>
            <a:r>
              <a:rPr lang="en-CA" sz="1400" b="1" dirty="0" smtClean="0">
                <a:solidFill>
                  <a:prstClr val="white"/>
                </a:solidFill>
                <a:effectLst>
                  <a:outerShdw blurRad="38100" dist="38100" dir="2700000" algn="tl">
                    <a:srgbClr val="000000">
                      <a:alpha val="43137"/>
                    </a:srgbClr>
                  </a:outerShdw>
                </a:effectLst>
              </a:rPr>
              <a:t>Authorizations/permits etc.</a:t>
            </a:r>
          </a:p>
          <a:p>
            <a:pPr marL="177800" indent="-177800">
              <a:buFont typeface="Arial" panose="020B0604020202020204" pitchFamily="34" charset="0"/>
              <a:buChar char="•"/>
            </a:pPr>
            <a:r>
              <a:rPr lang="en-CA" sz="1400" b="1" dirty="0" smtClean="0">
                <a:solidFill>
                  <a:prstClr val="white"/>
                </a:solidFill>
                <a:effectLst>
                  <a:outerShdw blurRad="38100" dist="38100" dir="2700000" algn="tl">
                    <a:srgbClr val="000000">
                      <a:alpha val="43137"/>
                    </a:srgbClr>
                  </a:outerShdw>
                </a:effectLst>
              </a:rPr>
              <a:t>Government actions</a:t>
            </a:r>
          </a:p>
          <a:p>
            <a:pPr marL="177800" indent="-177800">
              <a:buFont typeface="Arial" panose="020B0604020202020204" pitchFamily="34" charset="0"/>
              <a:buChar char="•"/>
            </a:pPr>
            <a:r>
              <a:rPr lang="en-CA" sz="1400" b="1" dirty="0" smtClean="0">
                <a:solidFill>
                  <a:prstClr val="white"/>
                </a:solidFill>
                <a:effectLst>
                  <a:outerShdw blurRad="38100" dist="38100" dir="2700000" algn="tl">
                    <a:srgbClr val="000000">
                      <a:alpha val="43137"/>
                    </a:srgbClr>
                  </a:outerShdw>
                </a:effectLst>
              </a:rPr>
              <a:t>Partnership actions</a:t>
            </a:r>
          </a:p>
          <a:p>
            <a:endParaRPr lang="en-CA" sz="1400" b="1" dirty="0">
              <a:solidFill>
                <a:prstClr val="white"/>
              </a:solidFill>
              <a:effectLst>
                <a:outerShdw blurRad="38100" dist="38100" dir="2700000" algn="tl">
                  <a:srgbClr val="000000">
                    <a:alpha val="43137"/>
                  </a:srgbClr>
                </a:outerShdw>
              </a:effectLst>
            </a:endParaRPr>
          </a:p>
        </p:txBody>
      </p:sp>
      <p:sp>
        <p:nvSpPr>
          <p:cNvPr id="49" name="Rounded Rectangular Callout 48"/>
          <p:cNvSpPr/>
          <p:nvPr/>
        </p:nvSpPr>
        <p:spPr>
          <a:xfrm>
            <a:off x="6012160" y="938151"/>
            <a:ext cx="2483324" cy="768417"/>
          </a:xfrm>
          <a:prstGeom prst="wedgeRoundRectCallout">
            <a:avLst>
              <a:gd name="adj1" fmla="val -79495"/>
              <a:gd name="adj2" fmla="val 29164"/>
              <a:gd name="adj3" fmla="val 16667"/>
            </a:avLst>
          </a:prstGeom>
          <a:solidFill>
            <a:srgbClr val="6A6800">
              <a:alpha val="76078"/>
            </a:srgbClr>
          </a:solidFill>
          <a:ln>
            <a:solidFill>
              <a:srgbClr val="0070C0"/>
            </a:solidFill>
          </a:ln>
        </p:spPr>
        <p:style>
          <a:lnRef idx="1">
            <a:schemeClr val="dk1"/>
          </a:lnRef>
          <a:fillRef idx="3">
            <a:schemeClr val="dk1"/>
          </a:fillRef>
          <a:effectRef idx="2">
            <a:schemeClr val="dk1"/>
          </a:effectRef>
          <a:fontRef idx="minor">
            <a:schemeClr val="lt1"/>
          </a:fontRef>
        </p:style>
        <p:txBody>
          <a:bodyPr rtlCol="0" anchor="ctr"/>
          <a:lstStyle/>
          <a:p>
            <a:pPr marL="285750" indent="-285750">
              <a:buFont typeface="Arial" panose="020B0604020202020204" pitchFamily="34" charset="0"/>
              <a:buChar char="•"/>
            </a:pPr>
            <a:r>
              <a:rPr lang="en-CA" sz="1400" b="1" dirty="0" smtClean="0">
                <a:solidFill>
                  <a:prstClr val="white"/>
                </a:solidFill>
                <a:effectLst>
                  <a:outerShdw blurRad="38100" dist="38100" dir="2700000" algn="tl">
                    <a:srgbClr val="000000">
                      <a:alpha val="43137"/>
                    </a:srgbClr>
                  </a:outerShdw>
                </a:effectLst>
              </a:rPr>
              <a:t>Legal objectives &amp; policy</a:t>
            </a:r>
          </a:p>
          <a:p>
            <a:pPr marL="285750" indent="-285750">
              <a:buFont typeface="Arial" panose="020B0604020202020204" pitchFamily="34" charset="0"/>
              <a:buChar char="•"/>
            </a:pPr>
            <a:r>
              <a:rPr lang="en-CA" sz="1400" b="1" dirty="0" smtClean="0">
                <a:solidFill>
                  <a:prstClr val="white"/>
                </a:solidFill>
                <a:effectLst>
                  <a:outerShdw blurRad="38100" dist="38100" dir="2700000" algn="tl">
                    <a:srgbClr val="000000">
                      <a:alpha val="43137"/>
                    </a:srgbClr>
                  </a:outerShdw>
                </a:effectLst>
              </a:rPr>
              <a:t>Land-use plans</a:t>
            </a:r>
          </a:p>
          <a:p>
            <a:pPr marL="285750" indent="-285750">
              <a:buFont typeface="Arial" panose="020B0604020202020204" pitchFamily="34" charset="0"/>
              <a:buChar char="•"/>
            </a:pPr>
            <a:r>
              <a:rPr lang="en-CA" sz="1400" b="1" dirty="0" smtClean="0">
                <a:solidFill>
                  <a:prstClr val="white"/>
                </a:solidFill>
                <a:effectLst>
                  <a:outerShdw blurRad="38100" dist="38100" dir="2700000" algn="tl">
                    <a:srgbClr val="000000">
                      <a:alpha val="43137"/>
                    </a:srgbClr>
                  </a:outerShdw>
                </a:effectLst>
              </a:rPr>
              <a:t>Management Objectives</a:t>
            </a:r>
            <a:endParaRPr lang="en-CA" sz="1400" b="1" dirty="0">
              <a:solidFill>
                <a:prstClr val="white"/>
              </a:solidFill>
              <a:effectLst>
                <a:outerShdw blurRad="38100" dist="38100" dir="2700000" algn="tl">
                  <a:srgbClr val="000000">
                    <a:alpha val="43137"/>
                  </a:srgbClr>
                </a:outerShdw>
              </a:effectLst>
            </a:endParaRPr>
          </a:p>
        </p:txBody>
      </p:sp>
      <p:sp>
        <p:nvSpPr>
          <p:cNvPr id="50" name="Rounded Rectangular Callout 49"/>
          <p:cNvSpPr/>
          <p:nvPr/>
        </p:nvSpPr>
        <p:spPr>
          <a:xfrm>
            <a:off x="5909505" y="2672063"/>
            <a:ext cx="2553195" cy="951480"/>
          </a:xfrm>
          <a:prstGeom prst="wedgeRoundRectCallout">
            <a:avLst>
              <a:gd name="adj1" fmla="val 13105"/>
              <a:gd name="adj2" fmla="val 143512"/>
              <a:gd name="adj3" fmla="val 16667"/>
            </a:avLst>
          </a:prstGeom>
          <a:solidFill>
            <a:srgbClr val="00B050">
              <a:alpha val="76078"/>
            </a:srgbClr>
          </a:solidFill>
          <a:ln>
            <a:solidFill>
              <a:srgbClr val="0070C0"/>
            </a:solidFill>
          </a:ln>
        </p:spPr>
        <p:style>
          <a:lnRef idx="1">
            <a:schemeClr val="dk1"/>
          </a:lnRef>
          <a:fillRef idx="3">
            <a:schemeClr val="dk1"/>
          </a:fillRef>
          <a:effectRef idx="2">
            <a:schemeClr val="dk1"/>
          </a:effectRef>
          <a:fontRef idx="minor">
            <a:schemeClr val="lt1"/>
          </a:fontRef>
        </p:style>
        <p:txBody>
          <a:bodyPr rtlCol="0" anchor="ctr"/>
          <a:lstStyle/>
          <a:p>
            <a:pPr marL="285750" indent="-285750">
              <a:buFont typeface="Arial" panose="020B0604020202020204" pitchFamily="34" charset="0"/>
              <a:buChar char="•"/>
            </a:pPr>
            <a:r>
              <a:rPr lang="en-CA" sz="1400" b="1" dirty="0" smtClean="0">
                <a:solidFill>
                  <a:prstClr val="white"/>
                </a:solidFill>
                <a:effectLst>
                  <a:outerShdw blurRad="38100" dist="38100" dir="2700000" algn="tl">
                    <a:srgbClr val="000000">
                      <a:alpha val="43137"/>
                    </a:srgbClr>
                  </a:outerShdw>
                </a:effectLst>
              </a:rPr>
              <a:t>Inventory</a:t>
            </a:r>
          </a:p>
          <a:p>
            <a:pPr marL="285750" indent="-285750">
              <a:buFont typeface="Arial" panose="020B0604020202020204" pitchFamily="34" charset="0"/>
              <a:buChar char="•"/>
            </a:pPr>
            <a:r>
              <a:rPr lang="en-CA" sz="1400" b="1" dirty="0" smtClean="0">
                <a:solidFill>
                  <a:prstClr val="white"/>
                </a:solidFill>
                <a:effectLst>
                  <a:outerShdw blurRad="38100" dist="38100" dir="2700000" algn="tl">
                    <a:srgbClr val="000000">
                      <a:alpha val="43137"/>
                    </a:srgbClr>
                  </a:outerShdw>
                </a:effectLst>
              </a:rPr>
              <a:t>Cumulative Effects</a:t>
            </a:r>
          </a:p>
          <a:p>
            <a:pPr marL="285750" indent="-285750">
              <a:buFont typeface="Arial" panose="020B0604020202020204" pitchFamily="34" charset="0"/>
              <a:buChar char="•"/>
            </a:pPr>
            <a:r>
              <a:rPr lang="en-CA" sz="1400" b="1" dirty="0" smtClean="0">
                <a:solidFill>
                  <a:prstClr val="white"/>
                </a:solidFill>
                <a:effectLst>
                  <a:outerShdw blurRad="38100" dist="38100" dir="2700000" algn="tl">
                    <a:srgbClr val="000000">
                      <a:alpha val="43137"/>
                    </a:srgbClr>
                  </a:outerShdw>
                </a:effectLst>
              </a:rPr>
              <a:t>Compliance</a:t>
            </a:r>
          </a:p>
          <a:p>
            <a:pPr marL="285750" indent="-285750">
              <a:buFont typeface="Arial" panose="020B0604020202020204" pitchFamily="34" charset="0"/>
              <a:buChar char="•"/>
            </a:pPr>
            <a:r>
              <a:rPr lang="en-CA" sz="1400" b="1" dirty="0" smtClean="0">
                <a:solidFill>
                  <a:prstClr val="white"/>
                </a:solidFill>
                <a:effectLst>
                  <a:outerShdw blurRad="38100" dist="38100" dir="2700000" algn="tl">
                    <a:srgbClr val="000000">
                      <a:alpha val="43137"/>
                    </a:srgbClr>
                  </a:outerShdw>
                </a:effectLst>
              </a:rPr>
              <a:t>Effectiveness Assessments</a:t>
            </a:r>
            <a:endParaRPr lang="en-CA" sz="1400" b="1" dirty="0">
              <a:solidFill>
                <a:prstClr val="white"/>
              </a:solidFill>
              <a:effectLst>
                <a:outerShdw blurRad="38100" dist="38100" dir="2700000" algn="tl">
                  <a:srgbClr val="000000">
                    <a:alpha val="43137"/>
                  </a:srgbClr>
                </a:outerShdw>
              </a:effectLst>
            </a:endParaRPr>
          </a:p>
        </p:txBody>
      </p:sp>
      <p:sp>
        <p:nvSpPr>
          <p:cNvPr id="18" name="Oval 17"/>
          <p:cNvSpPr/>
          <p:nvPr/>
        </p:nvSpPr>
        <p:spPr>
          <a:xfrm>
            <a:off x="3707904" y="3212976"/>
            <a:ext cx="1728192" cy="1622274"/>
          </a:xfrm>
          <a:prstGeom prst="ellipse">
            <a:avLst/>
          </a:prstGeom>
          <a:solidFill>
            <a:srgbClr val="FF0000"/>
          </a:solidFill>
          <a:ln w="9525" cap="flat" cmpd="thinThick" algn="ctr">
            <a:noFill/>
            <a:prstDash val="solid"/>
            <a:miter lim="800000"/>
          </a:ln>
          <a:effectLst>
            <a:glow rad="101600">
              <a:srgbClr val="4D4D4D">
                <a:lumMod val="50000"/>
                <a:alpha val="60000"/>
              </a:srgbClr>
            </a:glow>
          </a:effectLst>
          <a:scene3d>
            <a:camera prst="orthographicFront">
              <a:rot lat="0" lon="0" rev="0"/>
            </a:camera>
            <a:lightRig rig="contrasting" dir="t">
              <a:rot lat="0" lon="0" rev="7800000"/>
            </a:lightRig>
          </a:scene3d>
          <a:sp3d>
            <a:bevelT w="139700" h="139700"/>
          </a:sp3d>
        </p:spPr>
        <p:txBody>
          <a:bodyPr rtlCol="0" anchor="ctr"/>
          <a:lstStyle/>
          <a:p>
            <a:pPr algn="ctr">
              <a:defRPr/>
            </a:pPr>
            <a:r>
              <a:rPr lang="en-CA" sz="2800" kern="0" dirty="0" smtClean="0">
                <a:solidFill>
                  <a:srgbClr val="FFFF00"/>
                </a:solidFill>
                <a:effectLst>
                  <a:outerShdw blurRad="38100" dist="38100" dir="2700000" algn="tl">
                    <a:srgbClr val="000000">
                      <a:alpha val="43137"/>
                    </a:srgbClr>
                  </a:outerShdw>
                </a:effectLst>
              </a:rPr>
              <a:t>SBOT</a:t>
            </a:r>
          </a:p>
          <a:p>
            <a:pPr algn="ctr">
              <a:defRPr/>
            </a:pPr>
            <a:r>
              <a:rPr lang="en-CA" sz="1600" kern="0" dirty="0" smtClean="0">
                <a:solidFill>
                  <a:srgbClr val="FFFF00"/>
                </a:solidFill>
                <a:effectLst>
                  <a:outerShdw blurRad="38100" dist="38100" dir="2700000" algn="tl">
                    <a:srgbClr val="000000">
                      <a:alpha val="43137"/>
                    </a:srgbClr>
                  </a:outerShdw>
                </a:effectLst>
              </a:rPr>
              <a:t>Dashboard</a:t>
            </a:r>
          </a:p>
        </p:txBody>
      </p:sp>
      <p:cxnSp>
        <p:nvCxnSpPr>
          <p:cNvPr id="3" name="Straight Arrow Connector 2"/>
          <p:cNvCxnSpPr/>
          <p:nvPr/>
        </p:nvCxnSpPr>
        <p:spPr>
          <a:xfrm>
            <a:off x="4533943" y="2672063"/>
            <a:ext cx="38057" cy="756937"/>
          </a:xfrm>
          <a:prstGeom prst="straightConnector1">
            <a:avLst/>
          </a:prstGeom>
          <a:ln w="142875" cap="sq">
            <a:miter lim="800000"/>
            <a:headEnd type="none"/>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flipV="1">
            <a:off x="5220072" y="4293097"/>
            <a:ext cx="792088" cy="360039"/>
          </a:xfrm>
          <a:prstGeom prst="straightConnector1">
            <a:avLst/>
          </a:prstGeom>
          <a:ln w="142875" cap="sq">
            <a:miter lim="800000"/>
            <a:headEnd type="none"/>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a:off x="2974228" y="4445375"/>
            <a:ext cx="805684" cy="423785"/>
          </a:xfrm>
          <a:prstGeom prst="straightConnector1">
            <a:avLst/>
          </a:prstGeom>
          <a:ln w="142875" cap="sq">
            <a:miter lim="800000"/>
            <a:headEnd type="none"/>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 name="Isosceles Triangle 11"/>
          <p:cNvSpPr/>
          <p:nvPr/>
        </p:nvSpPr>
        <p:spPr>
          <a:xfrm rot="4367057">
            <a:off x="3262259" y="1550145"/>
            <a:ext cx="576064" cy="534866"/>
          </a:xfrm>
          <a:prstGeom prst="triangle">
            <a:avLst/>
          </a:prstGeom>
          <a:solidFill>
            <a:srgbClr val="006699"/>
          </a:soli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rtlCol="0" anchor="ctr"/>
          <a:lstStyle/>
          <a:p>
            <a:pPr algn="ctr">
              <a:defRPr/>
            </a:pPr>
            <a:endParaRPr lang="en-CA" kern="0" smtClean="0">
              <a:solidFill>
                <a:prstClr val="white"/>
              </a:solidFill>
            </a:endParaRPr>
          </a:p>
        </p:txBody>
      </p:sp>
    </p:spTree>
    <p:extLst>
      <p:ext uri="{BB962C8B-B14F-4D97-AF65-F5344CB8AC3E}">
        <p14:creationId xmlns:p14="http://schemas.microsoft.com/office/powerpoint/2010/main" xmlns="" val="2059745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1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2000"/>
                            </p:stCondLst>
                            <p:childTnLst>
                              <p:par>
                                <p:cTn id="13" presetID="22" presetClass="entr" presetSubtype="1"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up)">
                                      <p:cBhvr>
                                        <p:cTn id="15" dur="200"/>
                                        <p:tgtEl>
                                          <p:spTgt spid="16"/>
                                        </p:tgtEl>
                                      </p:cBhvr>
                                    </p:animEffect>
                                  </p:childTnLst>
                                </p:cTn>
                              </p:par>
                            </p:childTnLst>
                          </p:cTn>
                        </p:par>
                        <p:par>
                          <p:cTn id="16" fill="hold">
                            <p:stCondLst>
                              <p:cond delay="2200"/>
                            </p:stCondLst>
                            <p:childTnLst>
                              <p:par>
                                <p:cTn id="17" presetID="10"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2700"/>
                            </p:stCondLst>
                            <p:childTnLst>
                              <p:par>
                                <p:cTn id="21" presetID="22" presetClass="entr" presetSubtype="2"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right)">
                                      <p:cBhvr>
                                        <p:cTn id="23" dur="500"/>
                                        <p:tgtEl>
                                          <p:spTgt spid="6"/>
                                        </p:tgtEl>
                                      </p:cBhvr>
                                    </p:animEffect>
                                  </p:childTnLst>
                                </p:cTn>
                              </p:par>
                            </p:childTnLst>
                          </p:cTn>
                        </p:par>
                        <p:par>
                          <p:cTn id="24" fill="hold">
                            <p:stCondLst>
                              <p:cond delay="3200"/>
                            </p:stCondLst>
                            <p:childTnLst>
                              <p:par>
                                <p:cTn id="25" presetID="22" presetClass="entr" presetSubtype="2"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right)">
                                      <p:cBhvr>
                                        <p:cTn id="27" dur="200"/>
                                        <p:tgtEl>
                                          <p:spTgt spid="15"/>
                                        </p:tgtEl>
                                      </p:cBhvr>
                                    </p:animEffect>
                                  </p:childTnLst>
                                </p:cTn>
                              </p:par>
                            </p:childTnLst>
                          </p:cTn>
                        </p:par>
                        <p:par>
                          <p:cTn id="28" fill="hold">
                            <p:stCondLst>
                              <p:cond delay="3400"/>
                            </p:stCondLst>
                            <p:childTnLst>
                              <p:par>
                                <p:cTn id="29" presetID="10" presetClass="entr" presetSubtype="0"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par>
                          <p:cTn id="32" fill="hold">
                            <p:stCondLst>
                              <p:cond delay="3900"/>
                            </p:stCondLst>
                            <p:childTnLst>
                              <p:par>
                                <p:cTn id="33" presetID="22" presetClass="entr" presetSubtype="4"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down)">
                                      <p:cBhvr>
                                        <p:cTn id="35" dur="500"/>
                                        <p:tgtEl>
                                          <p:spTgt spid="11"/>
                                        </p:tgtEl>
                                      </p:cBhvr>
                                    </p:animEffect>
                                  </p:childTnLst>
                                </p:cTn>
                              </p:par>
                            </p:childTnLst>
                          </p:cTn>
                        </p:par>
                        <p:par>
                          <p:cTn id="36" fill="hold">
                            <p:stCondLst>
                              <p:cond delay="4400"/>
                            </p:stCondLst>
                            <p:childTnLst>
                              <p:par>
                                <p:cTn id="37" presetID="22" presetClass="entr" presetSubtype="8" fill="hold" grpId="0"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left)">
                                      <p:cBhvr>
                                        <p:cTn id="39" dur="200"/>
                                        <p:tgtEl>
                                          <p:spTgt spid="12"/>
                                        </p:tgtEl>
                                      </p:cBhvr>
                                    </p:animEffect>
                                  </p:childTnLst>
                                </p:cTn>
                              </p:par>
                            </p:childTnLst>
                          </p:cTn>
                        </p:par>
                        <p:par>
                          <p:cTn id="40" fill="hold">
                            <p:stCondLst>
                              <p:cond delay="4600"/>
                            </p:stCondLst>
                            <p:childTnLst>
                              <p:par>
                                <p:cTn id="41" presetID="10" presetClass="entr" presetSubtype="0" fill="hold" grpId="0" nodeType="afterEffect">
                                  <p:stCondLst>
                                    <p:cond delay="0"/>
                                  </p:stCondLst>
                                  <p:childTnLst>
                                    <p:set>
                                      <p:cBhvr>
                                        <p:cTn id="42" dur="1" fill="hold">
                                          <p:stCondLst>
                                            <p:cond delay="0"/>
                                          </p:stCondLst>
                                        </p:cTn>
                                        <p:tgtEl>
                                          <p:spTgt spid="49"/>
                                        </p:tgtEl>
                                        <p:attrNameLst>
                                          <p:attrName>style.visibility</p:attrName>
                                        </p:attrNameLst>
                                      </p:cBhvr>
                                      <p:to>
                                        <p:strVal val="visible"/>
                                      </p:to>
                                    </p:set>
                                    <p:animEffect transition="in" filter="fade">
                                      <p:cBhvr>
                                        <p:cTn id="43" dur="500"/>
                                        <p:tgtEl>
                                          <p:spTgt spid="49"/>
                                        </p:tgtEl>
                                      </p:cBhvr>
                                    </p:animEffect>
                                  </p:childTnLst>
                                </p:cTn>
                              </p:par>
                            </p:childTnLst>
                          </p:cTn>
                        </p:par>
                        <p:par>
                          <p:cTn id="44" fill="hold">
                            <p:stCondLst>
                              <p:cond delay="5100"/>
                            </p:stCondLst>
                            <p:childTnLst>
                              <p:par>
                                <p:cTn id="45" presetID="10" presetClass="entr" presetSubtype="0" fill="hold" grpId="0" nodeType="afterEffect">
                                  <p:stCondLst>
                                    <p:cond delay="0"/>
                                  </p:stCondLst>
                                  <p:childTnLst>
                                    <p:set>
                                      <p:cBhvr>
                                        <p:cTn id="46" dur="1" fill="hold">
                                          <p:stCondLst>
                                            <p:cond delay="0"/>
                                          </p:stCondLst>
                                        </p:cTn>
                                        <p:tgtEl>
                                          <p:spTgt spid="50"/>
                                        </p:tgtEl>
                                        <p:attrNameLst>
                                          <p:attrName>style.visibility</p:attrName>
                                        </p:attrNameLst>
                                      </p:cBhvr>
                                      <p:to>
                                        <p:strVal val="visible"/>
                                      </p:to>
                                    </p:set>
                                    <p:animEffect transition="in" filter="fade">
                                      <p:cBhvr>
                                        <p:cTn id="47" dur="500"/>
                                        <p:tgtEl>
                                          <p:spTgt spid="50"/>
                                        </p:tgtEl>
                                      </p:cBhvr>
                                    </p:animEffect>
                                  </p:childTnLst>
                                </p:cTn>
                              </p:par>
                            </p:childTnLst>
                          </p:cTn>
                        </p:par>
                        <p:par>
                          <p:cTn id="48" fill="hold">
                            <p:stCondLst>
                              <p:cond delay="5600"/>
                            </p:stCondLst>
                            <p:childTnLst>
                              <p:par>
                                <p:cTn id="49" presetID="10" presetClass="entr" presetSubtype="0" fill="hold" grpId="0" nodeType="afterEffect">
                                  <p:stCondLst>
                                    <p:cond delay="0"/>
                                  </p:stCondLst>
                                  <p:childTnLst>
                                    <p:set>
                                      <p:cBhvr>
                                        <p:cTn id="50" dur="1" fill="hold">
                                          <p:stCondLst>
                                            <p:cond delay="0"/>
                                          </p:stCondLst>
                                        </p:cTn>
                                        <p:tgtEl>
                                          <p:spTgt spid="48"/>
                                        </p:tgtEl>
                                        <p:attrNameLst>
                                          <p:attrName>style.visibility</p:attrName>
                                        </p:attrNameLst>
                                      </p:cBhvr>
                                      <p:to>
                                        <p:strVal val="visible"/>
                                      </p:to>
                                    </p:set>
                                    <p:animEffect transition="in" filter="fade">
                                      <p:cBhvr>
                                        <p:cTn id="51" dur="500"/>
                                        <p:tgtEl>
                                          <p:spTgt spid="48"/>
                                        </p:tgtEl>
                                      </p:cBhvr>
                                    </p:animEffect>
                                  </p:childTnLst>
                                </p:cTn>
                              </p:par>
                            </p:childTnLst>
                          </p:cTn>
                        </p:par>
                        <p:par>
                          <p:cTn id="52" fill="hold">
                            <p:stCondLst>
                              <p:cond delay="6100"/>
                            </p:stCondLst>
                            <p:childTnLst>
                              <p:par>
                                <p:cTn id="53" presetID="10" presetClass="entr" presetSubtype="0" fill="hold" grpId="0" nodeType="afterEffect">
                                  <p:stCondLst>
                                    <p:cond delay="2100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500"/>
                                        <p:tgtEl>
                                          <p:spTgt spid="18"/>
                                        </p:tgtEl>
                                      </p:cBhvr>
                                    </p:animEffect>
                                  </p:childTnLst>
                                </p:cTn>
                              </p:par>
                            </p:childTnLst>
                          </p:cTn>
                        </p:par>
                        <p:par>
                          <p:cTn id="56" fill="hold">
                            <p:stCondLst>
                              <p:cond delay="27600"/>
                            </p:stCondLst>
                            <p:childTnLst>
                              <p:par>
                                <p:cTn id="57" presetID="22" presetClass="entr" presetSubtype="1" fill="hold" nodeType="afterEffect">
                                  <p:stCondLst>
                                    <p:cond delay="0"/>
                                  </p:stCondLst>
                                  <p:childTnLst>
                                    <p:set>
                                      <p:cBhvr>
                                        <p:cTn id="58" dur="1" fill="hold">
                                          <p:stCondLst>
                                            <p:cond delay="0"/>
                                          </p:stCondLst>
                                        </p:cTn>
                                        <p:tgtEl>
                                          <p:spTgt spid="3"/>
                                        </p:tgtEl>
                                        <p:attrNameLst>
                                          <p:attrName>style.visibility</p:attrName>
                                        </p:attrNameLst>
                                      </p:cBhvr>
                                      <p:to>
                                        <p:strVal val="visible"/>
                                      </p:to>
                                    </p:set>
                                    <p:animEffect transition="in" filter="wipe(up)">
                                      <p:cBhvr>
                                        <p:cTn id="59" dur="500"/>
                                        <p:tgtEl>
                                          <p:spTgt spid="3"/>
                                        </p:tgtEl>
                                      </p:cBhvr>
                                    </p:animEffect>
                                  </p:childTnLst>
                                </p:cTn>
                              </p:par>
                              <p:par>
                                <p:cTn id="60" presetID="22" presetClass="entr" presetSubtype="2" fill="hold" nodeType="with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wipe(right)">
                                      <p:cBhvr>
                                        <p:cTn id="62" dur="500"/>
                                        <p:tgtEl>
                                          <p:spTgt spid="26"/>
                                        </p:tgtEl>
                                      </p:cBhvr>
                                    </p:animEffect>
                                  </p:childTnLst>
                                </p:cTn>
                              </p:par>
                            </p:childTnLst>
                          </p:cTn>
                        </p:par>
                        <p:par>
                          <p:cTn id="63" fill="hold">
                            <p:stCondLst>
                              <p:cond delay="28100"/>
                            </p:stCondLst>
                            <p:childTnLst>
                              <p:par>
                                <p:cTn id="64" presetID="22" presetClass="entr" presetSubtype="2" fill="hold" nodeType="afterEffect">
                                  <p:stCondLst>
                                    <p:cond delay="0"/>
                                  </p:stCondLst>
                                  <p:childTnLst>
                                    <p:set>
                                      <p:cBhvr>
                                        <p:cTn id="65" dur="1" fill="hold">
                                          <p:stCondLst>
                                            <p:cond delay="0"/>
                                          </p:stCondLst>
                                        </p:cTn>
                                        <p:tgtEl>
                                          <p:spTgt spid="33"/>
                                        </p:tgtEl>
                                        <p:attrNameLst>
                                          <p:attrName>style.visibility</p:attrName>
                                        </p:attrNameLst>
                                      </p:cBhvr>
                                      <p:to>
                                        <p:strVal val="visible"/>
                                      </p:to>
                                    </p:set>
                                    <p:animEffect transition="in" filter="wipe(right)">
                                      <p:cBhvr>
                                        <p:cTn id="6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P spid="11" grpId="0" animBg="1"/>
      <p:bldP spid="9" grpId="0" animBg="1"/>
      <p:bldP spid="13" grpId="0" animBg="1"/>
      <p:bldP spid="15" grpId="0" animBg="1"/>
      <p:bldP spid="16" grpId="0" animBg="1"/>
      <p:bldP spid="48" grpId="0" animBg="1"/>
      <p:bldP spid="49" grpId="0" animBg="1"/>
      <p:bldP spid="50" grpId="0" animBg="1"/>
      <p:bldP spid="18" grpId="0" animBg="1"/>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Tactical – Integrating Investments</a:t>
            </a:r>
            <a:endParaRPr lang="en-CA" dirty="0"/>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0" y="298450"/>
            <a:ext cx="9144000" cy="5486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147" name="Picture 3"/>
          <p:cNvPicPr>
            <a:picLocks noGrp="1" noChangeAspect="1" noChangeArrowheads="1"/>
          </p:cNvPicPr>
          <p:nvPr>
            <p:ph sz="quarter" idx="1"/>
          </p:nvPr>
        </p:nvPicPr>
        <p:blipFill>
          <a:blip r:embed="rId4" cstate="screen">
            <a:extLst>
              <a:ext uri="{28A0092B-C50C-407E-A947-70E740481C1C}">
                <a14:useLocalDpi xmlns:a14="http://schemas.microsoft.com/office/drawing/2010/main" xmlns=""/>
              </a:ext>
            </a:extLst>
          </a:blip>
          <a:srcRect/>
          <a:stretch>
            <a:fillRect/>
          </a:stretch>
        </p:blipFill>
        <p:spPr bwMode="auto">
          <a:xfrm>
            <a:off x="179512" y="2276872"/>
            <a:ext cx="2592288" cy="171042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xmlns="">
                <a:solidFill>
                  <a:schemeClr val="accent1"/>
                </a:solidFill>
              </a14:hiddenFill>
            </a:ext>
          </a:extLst>
        </p:spPr>
      </p:pic>
      <p:sp>
        <p:nvSpPr>
          <p:cNvPr id="4" name="TextBox 3"/>
          <p:cNvSpPr txBox="1"/>
          <p:nvPr/>
        </p:nvSpPr>
        <p:spPr>
          <a:xfrm>
            <a:off x="1403648" y="4149080"/>
            <a:ext cx="2520280" cy="369332"/>
          </a:xfrm>
          <a:prstGeom prst="rect">
            <a:avLst/>
          </a:prstGeom>
          <a:solidFill>
            <a:schemeClr val="bg1"/>
          </a:solidFill>
          <a:ln>
            <a:solidFill>
              <a:schemeClr val="tx1"/>
            </a:solidFill>
          </a:ln>
        </p:spPr>
        <p:txBody>
          <a:bodyPr wrap="square" rtlCol="0">
            <a:spAutoFit/>
          </a:bodyPr>
          <a:lstStyle/>
          <a:p>
            <a:r>
              <a:rPr lang="en-CA" dirty="0" smtClean="0"/>
              <a:t>Road deactivation here</a:t>
            </a:r>
            <a:endParaRPr lang="en-CA" dirty="0"/>
          </a:p>
        </p:txBody>
      </p:sp>
      <p:sp>
        <p:nvSpPr>
          <p:cNvPr id="5" name="TextBox 4"/>
          <p:cNvSpPr txBox="1"/>
          <p:nvPr/>
        </p:nvSpPr>
        <p:spPr>
          <a:xfrm>
            <a:off x="5258605" y="2292122"/>
            <a:ext cx="3885395" cy="4524315"/>
          </a:xfrm>
          <a:prstGeom prst="rect">
            <a:avLst/>
          </a:prstGeom>
          <a:solidFill>
            <a:schemeClr val="bg1"/>
          </a:solidFill>
        </p:spPr>
        <p:txBody>
          <a:bodyPr wrap="square" rtlCol="0">
            <a:spAutoFit/>
          </a:bodyPr>
          <a:lstStyle/>
          <a:p>
            <a:endParaRPr lang="en-CA" dirty="0" smtClean="0"/>
          </a:p>
          <a:p>
            <a:r>
              <a:rPr lang="en-CA" dirty="0" smtClean="0"/>
              <a:t>Grizzly Bear </a:t>
            </a:r>
          </a:p>
          <a:p>
            <a:r>
              <a:rPr lang="en-CA" dirty="0" smtClean="0"/>
              <a:t>habitat</a:t>
            </a:r>
            <a:endParaRPr lang="en-CA" dirty="0"/>
          </a:p>
          <a:p>
            <a:endParaRPr lang="en-CA" dirty="0"/>
          </a:p>
          <a:p>
            <a:r>
              <a:rPr lang="en-CA" dirty="0" smtClean="0"/>
              <a:t>Elk habitat</a:t>
            </a:r>
          </a:p>
          <a:p>
            <a:endParaRPr lang="en-CA" dirty="0"/>
          </a:p>
          <a:p>
            <a:endParaRPr lang="en-CA" dirty="0" smtClean="0"/>
          </a:p>
          <a:p>
            <a:r>
              <a:rPr lang="en-CA" dirty="0" smtClean="0"/>
              <a:t>Aquatic </a:t>
            </a:r>
          </a:p>
          <a:p>
            <a:r>
              <a:rPr lang="en-CA" dirty="0" smtClean="0"/>
              <a:t>Ecosystem</a:t>
            </a:r>
          </a:p>
          <a:p>
            <a:endParaRPr lang="en-CA" dirty="0"/>
          </a:p>
          <a:p>
            <a:r>
              <a:rPr lang="en-CA" dirty="0" smtClean="0"/>
              <a:t>Timber </a:t>
            </a:r>
          </a:p>
          <a:p>
            <a:r>
              <a:rPr lang="en-CA" dirty="0" smtClean="0"/>
              <a:t>Supply</a:t>
            </a:r>
          </a:p>
          <a:p>
            <a:endParaRPr lang="en-CA" dirty="0" smtClean="0"/>
          </a:p>
          <a:p>
            <a:r>
              <a:rPr lang="en-CA" dirty="0" smtClean="0"/>
              <a:t>Carbon</a:t>
            </a:r>
          </a:p>
          <a:p>
            <a:r>
              <a:rPr lang="en-CA" dirty="0" smtClean="0"/>
              <a:t>Sequestering</a:t>
            </a:r>
            <a:endParaRPr lang="en-CA" dirty="0"/>
          </a:p>
          <a:p>
            <a:endParaRPr lang="en-CA" dirty="0"/>
          </a:p>
        </p:txBody>
      </p:sp>
      <p:pic>
        <p:nvPicPr>
          <p:cNvPr id="6149" name="Picture 5"/>
          <p:cNvPicPr>
            <a:picLocks noChangeAspect="1" noChangeArrowheads="1"/>
          </p:cNvPicPr>
          <p:nvPr/>
        </p:nvPicPr>
        <p:blipFill>
          <a:blip r:embed="rId5" cstate="screen">
            <a:extLst>
              <a:ext uri="{28A0092B-C50C-407E-A947-70E740481C1C}">
                <a14:useLocalDpi xmlns:a14="http://schemas.microsoft.com/office/drawing/2010/main" xmlns=""/>
              </a:ext>
            </a:extLst>
          </a:blip>
          <a:srcRect/>
          <a:stretch>
            <a:fillRect/>
          </a:stretch>
        </p:blipFill>
        <p:spPr bwMode="auto">
          <a:xfrm>
            <a:off x="7793683" y="3246858"/>
            <a:ext cx="909555" cy="72360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xmlns="">
                <a:solidFill>
                  <a:schemeClr val="accent1"/>
                </a:solidFill>
              </a14:hiddenFill>
            </a:ext>
          </a:extLst>
        </p:spPr>
      </p:pic>
      <p:pic>
        <p:nvPicPr>
          <p:cNvPr id="6148" name="Picture 4"/>
          <p:cNvPicPr>
            <a:picLocks noChangeAspect="1" noChangeArrowheads="1"/>
          </p:cNvPicPr>
          <p:nvPr/>
        </p:nvPicPr>
        <p:blipFill>
          <a:blip r:embed="rId6" cstate="screen">
            <a:extLst>
              <a:ext uri="{28A0092B-C50C-407E-A947-70E740481C1C}">
                <a14:useLocalDpi xmlns:a14="http://schemas.microsoft.com/office/drawing/2010/main" xmlns=""/>
              </a:ext>
            </a:extLst>
          </a:blip>
          <a:srcRect/>
          <a:stretch>
            <a:fillRect/>
          </a:stretch>
        </p:blipFill>
        <p:spPr bwMode="auto">
          <a:xfrm>
            <a:off x="7793683" y="2348099"/>
            <a:ext cx="871137" cy="65122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xmlns="">
                <a:solidFill>
                  <a:schemeClr val="accent1"/>
                </a:solidFill>
              </a14:hiddenFill>
            </a:ext>
          </a:extLst>
        </p:spPr>
      </p:pic>
      <p:pic>
        <p:nvPicPr>
          <p:cNvPr id="6150" name="Picture 6"/>
          <p:cNvPicPr>
            <a:picLocks noChangeAspect="1" noChangeArrowheads="1"/>
          </p:cNvPicPr>
          <p:nvPr/>
        </p:nvPicPr>
        <p:blipFill>
          <a:blip r:embed="rId7" cstate="screen">
            <a:extLst>
              <a:ext uri="{28A0092B-C50C-407E-A947-70E740481C1C}">
                <a14:useLocalDpi xmlns:a14="http://schemas.microsoft.com/office/drawing/2010/main" xmlns=""/>
              </a:ext>
            </a:extLst>
          </a:blip>
          <a:srcRect/>
          <a:stretch>
            <a:fillRect/>
          </a:stretch>
        </p:blipFill>
        <p:spPr bwMode="auto">
          <a:xfrm>
            <a:off x="7589527" y="4149080"/>
            <a:ext cx="1334901" cy="72673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xmlns="">
                <a:solidFill>
                  <a:schemeClr val="accent1"/>
                </a:solidFill>
              </a14:hiddenFill>
            </a:ext>
          </a:extLst>
        </p:spPr>
      </p:pic>
      <p:pic>
        <p:nvPicPr>
          <p:cNvPr id="6151" name="Picture 7"/>
          <p:cNvPicPr>
            <a:picLocks noChangeAspect="1" noChangeArrowheads="1"/>
          </p:cNvPicPr>
          <p:nvPr/>
        </p:nvPicPr>
        <p:blipFill>
          <a:blip r:embed="rId8" cstate="screen">
            <a:extLst>
              <a:ext uri="{28A0092B-C50C-407E-A947-70E740481C1C}">
                <a14:useLocalDpi xmlns:a14="http://schemas.microsoft.com/office/drawing/2010/main" xmlns=""/>
              </a:ext>
            </a:extLst>
          </a:blip>
          <a:srcRect/>
          <a:stretch>
            <a:fillRect/>
          </a:stretch>
        </p:blipFill>
        <p:spPr bwMode="auto">
          <a:xfrm>
            <a:off x="7639031" y="6046311"/>
            <a:ext cx="1234772" cy="69505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xmlns="">
                <a:solidFill>
                  <a:schemeClr val="accent1"/>
                </a:solidFill>
              </a14:hiddenFill>
            </a:ext>
          </a:extLst>
        </p:spPr>
      </p:pic>
      <p:pic>
        <p:nvPicPr>
          <p:cNvPr id="6152" name="Picture 8"/>
          <p:cNvPicPr>
            <a:picLocks noChangeAspect="1" noChangeArrowheads="1"/>
          </p:cNvPicPr>
          <p:nvPr/>
        </p:nvPicPr>
        <p:blipFill>
          <a:blip r:embed="rId9" cstate="screen">
            <a:extLst>
              <a:ext uri="{28A0092B-C50C-407E-A947-70E740481C1C}">
                <a14:useLocalDpi xmlns:a14="http://schemas.microsoft.com/office/drawing/2010/main" xmlns=""/>
              </a:ext>
            </a:extLst>
          </a:blip>
          <a:srcRect/>
          <a:stretch>
            <a:fillRect/>
          </a:stretch>
        </p:blipFill>
        <p:spPr bwMode="auto">
          <a:xfrm>
            <a:off x="7721675" y="5013176"/>
            <a:ext cx="1080120" cy="81009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xmlns="">
                <a:solidFill>
                  <a:schemeClr val="accent1"/>
                </a:solidFill>
              </a14:hiddenFill>
            </a:ext>
          </a:extLst>
        </p:spPr>
      </p:pic>
      <p:sp>
        <p:nvSpPr>
          <p:cNvPr id="7" name="Down Arrow 6"/>
          <p:cNvSpPr/>
          <p:nvPr/>
        </p:nvSpPr>
        <p:spPr>
          <a:xfrm rot="10800000">
            <a:off x="6929799" y="2479902"/>
            <a:ext cx="504267" cy="594068"/>
          </a:xfrm>
          <a:prstGeom prst="downArrow">
            <a:avLst/>
          </a:prstGeom>
          <a:solidFill>
            <a:srgbClr val="00B050"/>
          </a:solidFill>
          <a:ln cmpd="sng">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Down Arrow 14"/>
          <p:cNvSpPr/>
          <p:nvPr/>
        </p:nvSpPr>
        <p:spPr>
          <a:xfrm rot="10800000">
            <a:off x="6929799" y="4236600"/>
            <a:ext cx="504267" cy="594068"/>
          </a:xfrm>
          <a:prstGeom prst="downArrow">
            <a:avLst/>
          </a:prstGeom>
          <a:solidFill>
            <a:srgbClr val="00B050"/>
          </a:solidFill>
          <a:ln cmpd="sng">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Down Arrow 15"/>
          <p:cNvSpPr/>
          <p:nvPr/>
        </p:nvSpPr>
        <p:spPr>
          <a:xfrm>
            <a:off x="6929587" y="5157192"/>
            <a:ext cx="504267" cy="594068"/>
          </a:xfrm>
          <a:prstGeom prst="downArrow">
            <a:avLst/>
          </a:prstGeom>
          <a:solidFill>
            <a:srgbClr val="FF0000"/>
          </a:solidFill>
          <a:ln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Down Arrow 16"/>
          <p:cNvSpPr/>
          <p:nvPr/>
        </p:nvSpPr>
        <p:spPr>
          <a:xfrm rot="10800000">
            <a:off x="6929587" y="5877272"/>
            <a:ext cx="504267" cy="594068"/>
          </a:xfrm>
          <a:prstGeom prst="downArrow">
            <a:avLst/>
          </a:prstGeom>
          <a:solidFill>
            <a:srgbClr val="00B050"/>
          </a:solidFill>
          <a:ln cmpd="sng">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Left-Right Arrow 8"/>
          <p:cNvSpPr/>
          <p:nvPr/>
        </p:nvSpPr>
        <p:spPr>
          <a:xfrm>
            <a:off x="6691094" y="3356992"/>
            <a:ext cx="1030581" cy="504056"/>
          </a:xfrm>
          <a:prstGeom prst="lef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TextBox 9"/>
          <p:cNvSpPr txBox="1"/>
          <p:nvPr/>
        </p:nvSpPr>
        <p:spPr>
          <a:xfrm>
            <a:off x="5292081" y="1916832"/>
            <a:ext cx="1914304" cy="369332"/>
          </a:xfrm>
          <a:prstGeom prst="rect">
            <a:avLst/>
          </a:prstGeom>
          <a:solidFill>
            <a:srgbClr val="FF0000"/>
          </a:solidFill>
          <a:ln>
            <a:solidFill>
              <a:schemeClr val="tx1"/>
            </a:solidFill>
          </a:ln>
        </p:spPr>
        <p:txBody>
          <a:bodyPr wrap="square" rtlCol="0">
            <a:spAutoFit/>
          </a:bodyPr>
          <a:lstStyle/>
          <a:p>
            <a:pPr algn="ctr"/>
            <a:r>
              <a:rPr lang="en-CA" dirty="0" smtClean="0"/>
              <a:t>It will result in:</a:t>
            </a:r>
            <a:endParaRPr lang="en-CA" dirty="0"/>
          </a:p>
        </p:txBody>
      </p:sp>
      <p:cxnSp>
        <p:nvCxnSpPr>
          <p:cNvPr id="12" name="Straight Arrow Connector 11"/>
          <p:cNvCxnSpPr/>
          <p:nvPr/>
        </p:nvCxnSpPr>
        <p:spPr>
          <a:xfrm flipV="1">
            <a:off x="3923928" y="3861048"/>
            <a:ext cx="648072" cy="47269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6911859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0"/>
                                  </p:stCondLst>
                                  <p:childTnLst>
                                    <p:set>
                                      <p:cBhvr>
                                        <p:cTn id="6" dur="1" fill="hold">
                                          <p:stCondLst>
                                            <p:cond delay="0"/>
                                          </p:stCondLst>
                                        </p:cTn>
                                        <p:tgtEl>
                                          <p:spTgt spid="6147"/>
                                        </p:tgtEl>
                                        <p:attrNameLst>
                                          <p:attrName>style.visibility</p:attrName>
                                        </p:attrNameLst>
                                      </p:cBhvr>
                                      <p:to>
                                        <p:strVal val="visible"/>
                                      </p:to>
                                    </p:set>
                                    <p:animEffect transition="in" filter="fade">
                                      <p:cBhvr>
                                        <p:cTn id="7" dur="500"/>
                                        <p:tgtEl>
                                          <p:spTgt spid="6147"/>
                                        </p:tgtEl>
                                      </p:cBhvr>
                                    </p:animEffect>
                                  </p:childTnLst>
                                </p:cTn>
                              </p:par>
                              <p:par>
                                <p:cTn id="8" presetID="10" presetClass="entr" presetSubtype="0" fill="hold" grpId="0" nodeType="withEffect">
                                  <p:stCondLst>
                                    <p:cond delay="50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500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par>
                          <p:cTn id="14" fill="hold">
                            <p:stCondLst>
                              <p:cond delay="5500"/>
                            </p:stCondLst>
                            <p:childTnLst>
                              <p:par>
                                <p:cTn id="15" presetID="10" presetClass="entr" presetSubtype="0" fill="hold" grpId="0" nodeType="afterEffect">
                                  <p:stCondLst>
                                    <p:cond delay="200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par>
                          <p:cTn id="18" fill="hold">
                            <p:stCondLst>
                              <p:cond delay="8000"/>
                            </p:stCondLst>
                            <p:childTnLst>
                              <p:par>
                                <p:cTn id="19" presetID="10" presetClass="entr" presetSubtype="0"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10" presetClass="entr" presetSubtype="0" fill="hold" nodeType="withEffect">
                                  <p:stCondLst>
                                    <p:cond delay="0"/>
                                  </p:stCondLst>
                                  <p:childTnLst>
                                    <p:set>
                                      <p:cBhvr>
                                        <p:cTn id="23" dur="1" fill="hold">
                                          <p:stCondLst>
                                            <p:cond delay="0"/>
                                          </p:stCondLst>
                                        </p:cTn>
                                        <p:tgtEl>
                                          <p:spTgt spid="6148"/>
                                        </p:tgtEl>
                                        <p:attrNameLst>
                                          <p:attrName>style.visibility</p:attrName>
                                        </p:attrNameLst>
                                      </p:cBhvr>
                                      <p:to>
                                        <p:strVal val="visible"/>
                                      </p:to>
                                    </p:set>
                                    <p:animEffect transition="in" filter="fade">
                                      <p:cBhvr>
                                        <p:cTn id="24" dur="500"/>
                                        <p:tgtEl>
                                          <p:spTgt spid="6148"/>
                                        </p:tgtEl>
                                      </p:cBhvr>
                                    </p:animEffect>
                                  </p:childTnLst>
                                </p:cTn>
                              </p:par>
                              <p:par>
                                <p:cTn id="25" presetID="10" presetClass="entr" presetSubtype="0" fill="hold" nodeType="withEffect">
                                  <p:stCondLst>
                                    <p:cond delay="0"/>
                                  </p:stCondLst>
                                  <p:childTnLst>
                                    <p:set>
                                      <p:cBhvr>
                                        <p:cTn id="26" dur="1" fill="hold">
                                          <p:stCondLst>
                                            <p:cond delay="0"/>
                                          </p:stCondLst>
                                        </p:cTn>
                                        <p:tgtEl>
                                          <p:spTgt spid="6149"/>
                                        </p:tgtEl>
                                        <p:attrNameLst>
                                          <p:attrName>style.visibility</p:attrName>
                                        </p:attrNameLst>
                                      </p:cBhvr>
                                      <p:to>
                                        <p:strVal val="visible"/>
                                      </p:to>
                                    </p:set>
                                    <p:animEffect transition="in" filter="fade">
                                      <p:cBhvr>
                                        <p:cTn id="27" dur="500"/>
                                        <p:tgtEl>
                                          <p:spTgt spid="6149"/>
                                        </p:tgtEl>
                                      </p:cBhvr>
                                    </p:animEffect>
                                  </p:childTnLst>
                                </p:cTn>
                              </p:par>
                              <p:par>
                                <p:cTn id="28" presetID="10" presetClass="entr" presetSubtype="0" fill="hold" nodeType="withEffect">
                                  <p:stCondLst>
                                    <p:cond delay="0"/>
                                  </p:stCondLst>
                                  <p:childTnLst>
                                    <p:set>
                                      <p:cBhvr>
                                        <p:cTn id="29" dur="1" fill="hold">
                                          <p:stCondLst>
                                            <p:cond delay="0"/>
                                          </p:stCondLst>
                                        </p:cTn>
                                        <p:tgtEl>
                                          <p:spTgt spid="6150"/>
                                        </p:tgtEl>
                                        <p:attrNameLst>
                                          <p:attrName>style.visibility</p:attrName>
                                        </p:attrNameLst>
                                      </p:cBhvr>
                                      <p:to>
                                        <p:strVal val="visible"/>
                                      </p:to>
                                    </p:set>
                                    <p:animEffect transition="in" filter="fade">
                                      <p:cBhvr>
                                        <p:cTn id="30" dur="500"/>
                                        <p:tgtEl>
                                          <p:spTgt spid="6150"/>
                                        </p:tgtEl>
                                      </p:cBhvr>
                                    </p:animEffect>
                                  </p:childTnLst>
                                </p:cTn>
                              </p:par>
                              <p:par>
                                <p:cTn id="31" presetID="10" presetClass="entr" presetSubtype="0" fill="hold" nodeType="withEffect">
                                  <p:stCondLst>
                                    <p:cond delay="0"/>
                                  </p:stCondLst>
                                  <p:childTnLst>
                                    <p:set>
                                      <p:cBhvr>
                                        <p:cTn id="32" dur="1" fill="hold">
                                          <p:stCondLst>
                                            <p:cond delay="0"/>
                                          </p:stCondLst>
                                        </p:cTn>
                                        <p:tgtEl>
                                          <p:spTgt spid="6152"/>
                                        </p:tgtEl>
                                        <p:attrNameLst>
                                          <p:attrName>style.visibility</p:attrName>
                                        </p:attrNameLst>
                                      </p:cBhvr>
                                      <p:to>
                                        <p:strVal val="visible"/>
                                      </p:to>
                                    </p:set>
                                    <p:animEffect transition="in" filter="fade">
                                      <p:cBhvr>
                                        <p:cTn id="33" dur="500"/>
                                        <p:tgtEl>
                                          <p:spTgt spid="6152"/>
                                        </p:tgtEl>
                                      </p:cBhvr>
                                    </p:animEffect>
                                  </p:childTnLst>
                                </p:cTn>
                              </p:par>
                              <p:par>
                                <p:cTn id="34" presetID="10" presetClass="entr" presetSubtype="0" fill="hold" nodeType="withEffect">
                                  <p:stCondLst>
                                    <p:cond delay="0"/>
                                  </p:stCondLst>
                                  <p:childTnLst>
                                    <p:set>
                                      <p:cBhvr>
                                        <p:cTn id="35" dur="1" fill="hold">
                                          <p:stCondLst>
                                            <p:cond delay="0"/>
                                          </p:stCondLst>
                                        </p:cTn>
                                        <p:tgtEl>
                                          <p:spTgt spid="6151"/>
                                        </p:tgtEl>
                                        <p:attrNameLst>
                                          <p:attrName>style.visibility</p:attrName>
                                        </p:attrNameLst>
                                      </p:cBhvr>
                                      <p:to>
                                        <p:strVal val="visible"/>
                                      </p:to>
                                    </p:set>
                                    <p:animEffect transition="in" filter="fade">
                                      <p:cBhvr>
                                        <p:cTn id="36" dur="500"/>
                                        <p:tgtEl>
                                          <p:spTgt spid="6151"/>
                                        </p:tgtEl>
                                      </p:cBhvr>
                                    </p:animEffect>
                                  </p:childTnLst>
                                </p:cTn>
                              </p:par>
                            </p:childTnLst>
                          </p:cTn>
                        </p:par>
                        <p:par>
                          <p:cTn id="37" fill="hold">
                            <p:stCondLst>
                              <p:cond delay="8500"/>
                            </p:stCondLst>
                            <p:childTnLst>
                              <p:par>
                                <p:cTn id="38" presetID="10" presetClass="entr" presetSubtype="0" fill="hold" grpId="0" nodeType="afterEffect">
                                  <p:stCondLst>
                                    <p:cond delay="50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childTnLst>
                          </p:cTn>
                        </p:par>
                        <p:par>
                          <p:cTn id="41" fill="hold">
                            <p:stCondLst>
                              <p:cond delay="9500"/>
                            </p:stCondLst>
                            <p:childTnLst>
                              <p:par>
                                <p:cTn id="42" presetID="10" presetClass="entr" presetSubtype="0" fill="hold" grpId="0" nodeType="afterEffect">
                                  <p:stCondLst>
                                    <p:cond delay="50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500"/>
                                        <p:tgtEl>
                                          <p:spTgt spid="9"/>
                                        </p:tgtEl>
                                      </p:cBhvr>
                                    </p:animEffect>
                                  </p:childTnLst>
                                </p:cTn>
                              </p:par>
                            </p:childTnLst>
                          </p:cTn>
                        </p:par>
                        <p:par>
                          <p:cTn id="45" fill="hold">
                            <p:stCondLst>
                              <p:cond delay="10500"/>
                            </p:stCondLst>
                            <p:childTnLst>
                              <p:par>
                                <p:cTn id="46" presetID="10" presetClass="entr" presetSubtype="0" fill="hold" grpId="0" nodeType="afterEffect">
                                  <p:stCondLst>
                                    <p:cond delay="50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childTnLst>
                          </p:cTn>
                        </p:par>
                        <p:par>
                          <p:cTn id="49" fill="hold">
                            <p:stCondLst>
                              <p:cond delay="11500"/>
                            </p:stCondLst>
                            <p:childTnLst>
                              <p:par>
                                <p:cTn id="50" presetID="10" presetClass="entr" presetSubtype="0" fill="hold" grpId="0" nodeType="afterEffect">
                                  <p:stCondLst>
                                    <p:cond delay="50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childTnLst>
                          </p:cTn>
                        </p:par>
                        <p:par>
                          <p:cTn id="53" fill="hold">
                            <p:stCondLst>
                              <p:cond delay="12500"/>
                            </p:stCondLst>
                            <p:childTnLst>
                              <p:par>
                                <p:cTn id="54" presetID="10" presetClass="entr" presetSubtype="0" fill="hold" grpId="0" nodeType="afterEffect">
                                  <p:stCondLst>
                                    <p:cond delay="50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15" grpId="0" animBg="1"/>
      <p:bldP spid="16" grpId="0" animBg="1"/>
      <p:bldP spid="17" grpId="0" animBg="1"/>
      <p:bldP spid="9"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Tactical – Integrating Investments</a:t>
            </a:r>
            <a:endParaRPr lang="en-CA" dirty="0"/>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0" y="298450"/>
            <a:ext cx="9144000" cy="5486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Box 4"/>
          <p:cNvSpPr txBox="1"/>
          <p:nvPr/>
        </p:nvSpPr>
        <p:spPr>
          <a:xfrm>
            <a:off x="5258605" y="2292122"/>
            <a:ext cx="3885395" cy="4524315"/>
          </a:xfrm>
          <a:prstGeom prst="rect">
            <a:avLst/>
          </a:prstGeom>
          <a:solidFill>
            <a:schemeClr val="bg1"/>
          </a:solidFill>
        </p:spPr>
        <p:txBody>
          <a:bodyPr wrap="square" rtlCol="0">
            <a:spAutoFit/>
          </a:bodyPr>
          <a:lstStyle/>
          <a:p>
            <a:endParaRPr lang="en-CA" dirty="0" smtClean="0"/>
          </a:p>
          <a:p>
            <a:r>
              <a:rPr lang="en-CA" dirty="0" smtClean="0"/>
              <a:t>Grizzly Bear </a:t>
            </a:r>
          </a:p>
          <a:p>
            <a:r>
              <a:rPr lang="en-CA" dirty="0" smtClean="0"/>
              <a:t>habitat</a:t>
            </a:r>
            <a:endParaRPr lang="en-CA" dirty="0"/>
          </a:p>
          <a:p>
            <a:endParaRPr lang="en-CA" dirty="0"/>
          </a:p>
          <a:p>
            <a:r>
              <a:rPr lang="en-CA" dirty="0" smtClean="0"/>
              <a:t>Elk habitat</a:t>
            </a:r>
          </a:p>
          <a:p>
            <a:endParaRPr lang="en-CA" dirty="0"/>
          </a:p>
          <a:p>
            <a:endParaRPr lang="en-CA" dirty="0" smtClean="0"/>
          </a:p>
          <a:p>
            <a:r>
              <a:rPr lang="en-CA" dirty="0" smtClean="0"/>
              <a:t>Aquatic </a:t>
            </a:r>
          </a:p>
          <a:p>
            <a:r>
              <a:rPr lang="en-CA" dirty="0" smtClean="0"/>
              <a:t>Ecosystem</a:t>
            </a:r>
          </a:p>
          <a:p>
            <a:endParaRPr lang="en-CA" dirty="0"/>
          </a:p>
          <a:p>
            <a:r>
              <a:rPr lang="en-CA" dirty="0" smtClean="0"/>
              <a:t>Timber </a:t>
            </a:r>
          </a:p>
          <a:p>
            <a:r>
              <a:rPr lang="en-CA" dirty="0" smtClean="0"/>
              <a:t>Supply</a:t>
            </a:r>
          </a:p>
          <a:p>
            <a:endParaRPr lang="en-CA" dirty="0" smtClean="0"/>
          </a:p>
          <a:p>
            <a:r>
              <a:rPr lang="en-CA" dirty="0" smtClean="0"/>
              <a:t>Carbon</a:t>
            </a:r>
          </a:p>
          <a:p>
            <a:r>
              <a:rPr lang="en-CA" dirty="0" smtClean="0"/>
              <a:t>Sequestering</a:t>
            </a:r>
            <a:endParaRPr lang="en-CA" dirty="0"/>
          </a:p>
          <a:p>
            <a:endParaRPr lang="en-CA" dirty="0"/>
          </a:p>
        </p:txBody>
      </p:sp>
      <p:pic>
        <p:nvPicPr>
          <p:cNvPr id="6149" name="Picture 5"/>
          <p:cNvPicPr>
            <a:picLocks noChangeAspect="1" noChangeArrowheads="1"/>
          </p:cNvPicPr>
          <p:nvPr/>
        </p:nvPicPr>
        <p:blipFill>
          <a:blip r:embed="rId4" cstate="screen">
            <a:extLst>
              <a:ext uri="{28A0092B-C50C-407E-A947-70E740481C1C}">
                <a14:useLocalDpi xmlns:a14="http://schemas.microsoft.com/office/drawing/2010/main" xmlns=""/>
              </a:ext>
            </a:extLst>
          </a:blip>
          <a:srcRect/>
          <a:stretch>
            <a:fillRect/>
          </a:stretch>
        </p:blipFill>
        <p:spPr bwMode="auto">
          <a:xfrm>
            <a:off x="7793683" y="3246858"/>
            <a:ext cx="909555" cy="72360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xmlns="">
                <a:solidFill>
                  <a:schemeClr val="accent1"/>
                </a:solidFill>
              </a14:hiddenFill>
            </a:ext>
          </a:extLst>
        </p:spPr>
      </p:pic>
      <p:pic>
        <p:nvPicPr>
          <p:cNvPr id="6148" name="Picture 4"/>
          <p:cNvPicPr>
            <a:picLocks noChangeAspect="1" noChangeArrowheads="1"/>
          </p:cNvPicPr>
          <p:nvPr/>
        </p:nvPicPr>
        <p:blipFill>
          <a:blip r:embed="rId5" cstate="screen">
            <a:extLst>
              <a:ext uri="{28A0092B-C50C-407E-A947-70E740481C1C}">
                <a14:useLocalDpi xmlns:a14="http://schemas.microsoft.com/office/drawing/2010/main" xmlns=""/>
              </a:ext>
            </a:extLst>
          </a:blip>
          <a:srcRect/>
          <a:stretch>
            <a:fillRect/>
          </a:stretch>
        </p:blipFill>
        <p:spPr bwMode="auto">
          <a:xfrm>
            <a:off x="7793683" y="2348099"/>
            <a:ext cx="871137" cy="65122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xmlns="">
                <a:solidFill>
                  <a:schemeClr val="accent1"/>
                </a:solidFill>
              </a14:hiddenFill>
            </a:ext>
          </a:extLst>
        </p:spPr>
      </p:pic>
      <p:pic>
        <p:nvPicPr>
          <p:cNvPr id="6150" name="Picture 6"/>
          <p:cNvPicPr>
            <a:picLocks noChangeAspect="1" noChangeArrowheads="1"/>
          </p:cNvPicPr>
          <p:nvPr/>
        </p:nvPicPr>
        <p:blipFill>
          <a:blip r:embed="rId6" cstate="screen">
            <a:extLst>
              <a:ext uri="{28A0092B-C50C-407E-A947-70E740481C1C}">
                <a14:useLocalDpi xmlns:a14="http://schemas.microsoft.com/office/drawing/2010/main" xmlns=""/>
              </a:ext>
            </a:extLst>
          </a:blip>
          <a:srcRect/>
          <a:stretch>
            <a:fillRect/>
          </a:stretch>
        </p:blipFill>
        <p:spPr bwMode="auto">
          <a:xfrm>
            <a:off x="7589527" y="4149080"/>
            <a:ext cx="1334901" cy="72673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xmlns="">
                <a:solidFill>
                  <a:schemeClr val="accent1"/>
                </a:solidFill>
              </a14:hiddenFill>
            </a:ext>
          </a:extLst>
        </p:spPr>
      </p:pic>
      <p:pic>
        <p:nvPicPr>
          <p:cNvPr id="6151" name="Picture 7"/>
          <p:cNvPicPr>
            <a:picLocks noChangeAspect="1" noChangeArrowheads="1"/>
          </p:cNvPicPr>
          <p:nvPr/>
        </p:nvPicPr>
        <p:blipFill>
          <a:blip r:embed="rId7" cstate="screen">
            <a:extLst>
              <a:ext uri="{28A0092B-C50C-407E-A947-70E740481C1C}">
                <a14:useLocalDpi xmlns:a14="http://schemas.microsoft.com/office/drawing/2010/main" xmlns=""/>
              </a:ext>
            </a:extLst>
          </a:blip>
          <a:srcRect/>
          <a:stretch>
            <a:fillRect/>
          </a:stretch>
        </p:blipFill>
        <p:spPr bwMode="auto">
          <a:xfrm>
            <a:off x="7639031" y="6046311"/>
            <a:ext cx="1234772" cy="69505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xmlns="">
                <a:solidFill>
                  <a:schemeClr val="accent1"/>
                </a:solidFill>
              </a14:hiddenFill>
            </a:ext>
          </a:extLst>
        </p:spPr>
      </p:pic>
      <p:pic>
        <p:nvPicPr>
          <p:cNvPr id="6152" name="Picture 8"/>
          <p:cNvPicPr>
            <a:picLocks noChangeAspect="1" noChangeArrowheads="1"/>
          </p:cNvPicPr>
          <p:nvPr/>
        </p:nvPicPr>
        <p:blipFill>
          <a:blip r:embed="rId8" cstate="screen">
            <a:extLst>
              <a:ext uri="{28A0092B-C50C-407E-A947-70E740481C1C}">
                <a14:useLocalDpi xmlns:a14="http://schemas.microsoft.com/office/drawing/2010/main" xmlns=""/>
              </a:ext>
            </a:extLst>
          </a:blip>
          <a:srcRect/>
          <a:stretch>
            <a:fillRect/>
          </a:stretch>
        </p:blipFill>
        <p:spPr bwMode="auto">
          <a:xfrm>
            <a:off x="7721675" y="5013176"/>
            <a:ext cx="1080120" cy="81009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xmlns="">
                <a:solidFill>
                  <a:schemeClr val="accent1"/>
                </a:solidFill>
              </a14:hiddenFill>
            </a:ext>
          </a:extLst>
        </p:spPr>
      </p:pic>
      <p:sp>
        <p:nvSpPr>
          <p:cNvPr id="7" name="Down Arrow 6"/>
          <p:cNvSpPr/>
          <p:nvPr/>
        </p:nvSpPr>
        <p:spPr>
          <a:xfrm rot="10800000">
            <a:off x="6929799" y="2479902"/>
            <a:ext cx="504267" cy="594068"/>
          </a:xfrm>
          <a:prstGeom prst="downArrow">
            <a:avLst/>
          </a:prstGeom>
          <a:solidFill>
            <a:srgbClr val="00B050"/>
          </a:solidFill>
          <a:ln cmpd="sng">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Down Arrow 14"/>
          <p:cNvSpPr/>
          <p:nvPr/>
        </p:nvSpPr>
        <p:spPr>
          <a:xfrm rot="10800000">
            <a:off x="6929799" y="4236600"/>
            <a:ext cx="504267" cy="594068"/>
          </a:xfrm>
          <a:prstGeom prst="downArrow">
            <a:avLst/>
          </a:prstGeom>
          <a:solidFill>
            <a:srgbClr val="00B050"/>
          </a:solidFill>
          <a:ln cmpd="sng">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Down Arrow 15"/>
          <p:cNvSpPr/>
          <p:nvPr/>
        </p:nvSpPr>
        <p:spPr>
          <a:xfrm>
            <a:off x="6929587" y="5157192"/>
            <a:ext cx="504267" cy="594068"/>
          </a:xfrm>
          <a:prstGeom prst="downArrow">
            <a:avLst/>
          </a:prstGeom>
          <a:solidFill>
            <a:srgbClr val="FF0000"/>
          </a:solidFill>
          <a:ln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Down Arrow 16"/>
          <p:cNvSpPr/>
          <p:nvPr/>
        </p:nvSpPr>
        <p:spPr>
          <a:xfrm rot="10800000">
            <a:off x="6929587" y="5877272"/>
            <a:ext cx="504267" cy="594068"/>
          </a:xfrm>
          <a:prstGeom prst="downArrow">
            <a:avLst/>
          </a:prstGeom>
          <a:solidFill>
            <a:srgbClr val="00B050"/>
          </a:solidFill>
          <a:ln cmpd="sng">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Left-Right Arrow 8"/>
          <p:cNvSpPr/>
          <p:nvPr/>
        </p:nvSpPr>
        <p:spPr>
          <a:xfrm>
            <a:off x="6691094" y="3356992"/>
            <a:ext cx="1030581" cy="504056"/>
          </a:xfrm>
          <a:prstGeom prst="lef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TextBox 9"/>
          <p:cNvSpPr txBox="1"/>
          <p:nvPr/>
        </p:nvSpPr>
        <p:spPr>
          <a:xfrm>
            <a:off x="5292081" y="1916832"/>
            <a:ext cx="1914304" cy="369332"/>
          </a:xfrm>
          <a:prstGeom prst="rect">
            <a:avLst/>
          </a:prstGeom>
          <a:solidFill>
            <a:srgbClr val="FF0000"/>
          </a:solidFill>
          <a:ln>
            <a:solidFill>
              <a:schemeClr val="tx1"/>
            </a:solidFill>
          </a:ln>
        </p:spPr>
        <p:txBody>
          <a:bodyPr wrap="square" rtlCol="0">
            <a:spAutoFit/>
          </a:bodyPr>
          <a:lstStyle/>
          <a:p>
            <a:pPr algn="ctr"/>
            <a:r>
              <a:rPr lang="en-CA" dirty="0" smtClean="0"/>
              <a:t>It will result in:</a:t>
            </a:r>
            <a:endParaRPr lang="en-CA" dirty="0"/>
          </a:p>
        </p:txBody>
      </p:sp>
      <p:cxnSp>
        <p:nvCxnSpPr>
          <p:cNvPr id="12" name="Straight Arrow Connector 11"/>
          <p:cNvCxnSpPr>
            <a:stCxn id="4" idx="3"/>
            <a:endCxn id="6" idx="3"/>
          </p:cNvCxnSpPr>
          <p:nvPr/>
        </p:nvCxnSpPr>
        <p:spPr>
          <a:xfrm flipV="1">
            <a:off x="3779912" y="3499495"/>
            <a:ext cx="515553" cy="83425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 name="Freeform 5"/>
          <p:cNvSpPr/>
          <p:nvPr/>
        </p:nvSpPr>
        <p:spPr>
          <a:xfrm>
            <a:off x="4247964" y="3178862"/>
            <a:ext cx="251504" cy="356259"/>
          </a:xfrm>
          <a:custGeom>
            <a:avLst/>
            <a:gdLst>
              <a:gd name="connsiteX0" fmla="*/ 0 w 251504"/>
              <a:gd name="connsiteY0" fmla="*/ 0 h 356259"/>
              <a:gd name="connsiteX1" fmla="*/ 0 w 251504"/>
              <a:gd name="connsiteY1" fmla="*/ 0 h 356259"/>
              <a:gd name="connsiteX2" fmla="*/ 47501 w 251504"/>
              <a:gd name="connsiteY2" fmla="*/ 95002 h 356259"/>
              <a:gd name="connsiteX3" fmla="*/ 47501 w 251504"/>
              <a:gd name="connsiteY3" fmla="*/ 320633 h 356259"/>
              <a:gd name="connsiteX4" fmla="*/ 95003 w 251504"/>
              <a:gd name="connsiteY4" fmla="*/ 356259 h 356259"/>
              <a:gd name="connsiteX5" fmla="*/ 201880 w 251504"/>
              <a:gd name="connsiteY5" fmla="*/ 344384 h 356259"/>
              <a:gd name="connsiteX6" fmla="*/ 249382 w 251504"/>
              <a:gd name="connsiteY6" fmla="*/ 332509 h 356259"/>
              <a:gd name="connsiteX7" fmla="*/ 237506 w 251504"/>
              <a:gd name="connsiteY7" fmla="*/ 296883 h 356259"/>
              <a:gd name="connsiteX8" fmla="*/ 178130 w 251504"/>
              <a:gd name="connsiteY8" fmla="*/ 213755 h 356259"/>
              <a:gd name="connsiteX9" fmla="*/ 190005 w 251504"/>
              <a:gd name="connsiteY9" fmla="*/ 118753 h 356259"/>
              <a:gd name="connsiteX10" fmla="*/ 201880 w 251504"/>
              <a:gd name="connsiteY10" fmla="*/ 83127 h 356259"/>
              <a:gd name="connsiteX11" fmla="*/ 190005 w 251504"/>
              <a:gd name="connsiteY11" fmla="*/ 11875 h 356259"/>
              <a:gd name="connsiteX12" fmla="*/ 118753 w 251504"/>
              <a:gd name="connsiteY12" fmla="*/ 71252 h 356259"/>
              <a:gd name="connsiteX13" fmla="*/ 59377 w 251504"/>
              <a:gd name="connsiteY13" fmla="*/ 59376 h 356259"/>
              <a:gd name="connsiteX14" fmla="*/ 0 w 251504"/>
              <a:gd name="connsiteY14" fmla="*/ 0 h 356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1504" h="356259">
                <a:moveTo>
                  <a:pt x="0" y="0"/>
                </a:moveTo>
                <a:lnTo>
                  <a:pt x="0" y="0"/>
                </a:lnTo>
                <a:cubicBezTo>
                  <a:pt x="15834" y="31667"/>
                  <a:pt x="42249" y="59989"/>
                  <a:pt x="47501" y="95002"/>
                </a:cubicBezTo>
                <a:cubicBezTo>
                  <a:pt x="56133" y="152547"/>
                  <a:pt x="15478" y="256588"/>
                  <a:pt x="47501" y="320633"/>
                </a:cubicBezTo>
                <a:cubicBezTo>
                  <a:pt x="56352" y="338336"/>
                  <a:pt x="79169" y="344384"/>
                  <a:pt x="95003" y="356259"/>
                </a:cubicBezTo>
                <a:cubicBezTo>
                  <a:pt x="130629" y="352301"/>
                  <a:pt x="166452" y="349834"/>
                  <a:pt x="201880" y="344384"/>
                </a:cubicBezTo>
                <a:cubicBezTo>
                  <a:pt x="218011" y="341902"/>
                  <a:pt x="239589" y="345566"/>
                  <a:pt x="249382" y="332509"/>
                </a:cubicBezTo>
                <a:cubicBezTo>
                  <a:pt x="256893" y="322495"/>
                  <a:pt x="242437" y="308389"/>
                  <a:pt x="237506" y="296883"/>
                </a:cubicBezTo>
                <a:cubicBezTo>
                  <a:pt x="214059" y="242173"/>
                  <a:pt x="218861" y="254486"/>
                  <a:pt x="178130" y="213755"/>
                </a:cubicBezTo>
                <a:cubicBezTo>
                  <a:pt x="182088" y="182088"/>
                  <a:pt x="184296" y="150152"/>
                  <a:pt x="190005" y="118753"/>
                </a:cubicBezTo>
                <a:cubicBezTo>
                  <a:pt x="192244" y="106437"/>
                  <a:pt x="201880" y="95645"/>
                  <a:pt x="201880" y="83127"/>
                </a:cubicBezTo>
                <a:cubicBezTo>
                  <a:pt x="201880" y="59049"/>
                  <a:pt x="193963" y="35626"/>
                  <a:pt x="190005" y="11875"/>
                </a:cubicBezTo>
                <a:cubicBezTo>
                  <a:pt x="180417" y="21463"/>
                  <a:pt x="137648" y="68890"/>
                  <a:pt x="118753" y="71252"/>
                </a:cubicBezTo>
                <a:cubicBezTo>
                  <a:pt x="98725" y="73755"/>
                  <a:pt x="79169" y="63335"/>
                  <a:pt x="59377" y="59376"/>
                </a:cubicBezTo>
                <a:lnTo>
                  <a:pt x="0" y="0"/>
                </a:lnTo>
                <a:close/>
              </a:path>
            </a:pathLst>
          </a:cu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026" name="Picture 2" descr="Image result for bc forest stand  tree thinning"/>
          <p:cNvPicPr>
            <a:picLocks noChangeAspect="1" noChangeArrowheads="1"/>
          </p:cNvPicPr>
          <p:nvPr/>
        </p:nvPicPr>
        <p:blipFill>
          <a:blip r:embed="rId9" cstate="screen">
            <a:extLst>
              <a:ext uri="{28A0092B-C50C-407E-A947-70E740481C1C}">
                <a14:useLocalDpi xmlns:a14="http://schemas.microsoft.com/office/drawing/2010/main" xmlns=""/>
              </a:ext>
            </a:extLst>
          </a:blip>
          <a:srcRect/>
          <a:stretch>
            <a:fillRect/>
          </a:stretch>
        </p:blipFill>
        <p:spPr bwMode="auto">
          <a:xfrm>
            <a:off x="251520" y="2101498"/>
            <a:ext cx="2783341" cy="185556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xmlns="">
                <a:solidFill>
                  <a:srgbClr val="FFFFFF"/>
                </a:solidFill>
              </a14:hiddenFill>
            </a:ext>
          </a:extLst>
        </p:spPr>
      </p:pic>
      <p:sp>
        <p:nvSpPr>
          <p:cNvPr id="24" name="Down Arrow 23"/>
          <p:cNvSpPr/>
          <p:nvPr/>
        </p:nvSpPr>
        <p:spPr>
          <a:xfrm rot="10800000">
            <a:off x="6948718" y="3305957"/>
            <a:ext cx="504267" cy="594068"/>
          </a:xfrm>
          <a:prstGeom prst="downArrow">
            <a:avLst/>
          </a:prstGeom>
          <a:solidFill>
            <a:srgbClr val="00B050"/>
          </a:solidFill>
          <a:ln cmpd="sng">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Down Arrow 24"/>
          <p:cNvSpPr/>
          <p:nvPr/>
        </p:nvSpPr>
        <p:spPr>
          <a:xfrm rot="10800000">
            <a:off x="6929586" y="5121187"/>
            <a:ext cx="504267" cy="594068"/>
          </a:xfrm>
          <a:prstGeom prst="downArrow">
            <a:avLst/>
          </a:prstGeom>
          <a:solidFill>
            <a:srgbClr val="00B050"/>
          </a:solidFill>
          <a:ln cmpd="sng">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extBox 3"/>
          <p:cNvSpPr txBox="1"/>
          <p:nvPr/>
        </p:nvSpPr>
        <p:spPr>
          <a:xfrm>
            <a:off x="1043608" y="4149080"/>
            <a:ext cx="2736304" cy="369332"/>
          </a:xfrm>
          <a:prstGeom prst="rect">
            <a:avLst/>
          </a:prstGeom>
          <a:solidFill>
            <a:schemeClr val="bg1"/>
          </a:solidFill>
          <a:ln>
            <a:solidFill>
              <a:schemeClr val="tx1"/>
            </a:solidFill>
          </a:ln>
        </p:spPr>
        <p:txBody>
          <a:bodyPr wrap="square" rtlCol="0">
            <a:spAutoFit/>
          </a:bodyPr>
          <a:lstStyle/>
          <a:p>
            <a:r>
              <a:rPr lang="en-CA" dirty="0" smtClean="0"/>
              <a:t>Stand enhancement here</a:t>
            </a:r>
            <a:endParaRPr lang="en-CA" dirty="0"/>
          </a:p>
        </p:txBody>
      </p:sp>
    </p:spTree>
    <p:extLst>
      <p:ext uri="{BB962C8B-B14F-4D97-AF65-F5344CB8AC3E}">
        <p14:creationId xmlns:p14="http://schemas.microsoft.com/office/powerpoint/2010/main" xmlns="" val="1237182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par>
                          <p:cTn id="18" fill="hold">
                            <p:stCondLst>
                              <p:cond delay="1000"/>
                            </p:stCondLst>
                            <p:childTnLst>
                              <p:par>
                                <p:cTn id="19" presetID="10" presetClass="entr" presetSubtype="0" fill="hold" grpId="0" nodeType="afterEffect">
                                  <p:stCondLst>
                                    <p:cond delay="200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par>
                          <p:cTn id="22" fill="hold">
                            <p:stCondLst>
                              <p:cond delay="3500"/>
                            </p:stCondLst>
                            <p:childTnLst>
                              <p:par>
                                <p:cTn id="23" presetID="26" presetClass="emph" presetSubtype="0" fill="hold" grpId="0" nodeType="afterEffect">
                                  <p:stCondLst>
                                    <p:cond delay="0"/>
                                  </p:stCondLst>
                                  <p:childTnLst>
                                    <p:animEffect transition="out" filter="fade">
                                      <p:cBhvr>
                                        <p:cTn id="24" dur="500" tmFilter="0, 0; .2, .5; .8, .5; 1, 0"/>
                                        <p:tgtEl>
                                          <p:spTgt spid="7"/>
                                        </p:tgtEl>
                                      </p:cBhvr>
                                    </p:animEffect>
                                    <p:animScale>
                                      <p:cBhvr>
                                        <p:cTn id="25" dur="250" autoRev="1" fill="hold"/>
                                        <p:tgtEl>
                                          <p:spTgt spid="7"/>
                                        </p:tgtEl>
                                      </p:cBhvr>
                                      <p:by x="105000" y="105000"/>
                                    </p:animScale>
                                  </p:childTnLst>
                                </p:cTn>
                              </p:par>
                            </p:childTnLst>
                          </p:cTn>
                        </p:par>
                        <p:par>
                          <p:cTn id="26" fill="hold">
                            <p:stCondLst>
                              <p:cond delay="4000"/>
                            </p:stCondLst>
                            <p:childTnLst>
                              <p:par>
                                <p:cTn id="27" presetID="10" presetClass="exit" presetSubtype="0" fill="hold" grpId="0" nodeType="afterEffect">
                                  <p:stCondLst>
                                    <p:cond delay="0"/>
                                  </p:stCondLst>
                                  <p:childTnLst>
                                    <p:animEffect transition="out" filter="fade">
                                      <p:cBhvr>
                                        <p:cTn id="28" dur="500"/>
                                        <p:tgtEl>
                                          <p:spTgt spid="9"/>
                                        </p:tgtEl>
                                      </p:cBhvr>
                                    </p:animEffect>
                                    <p:set>
                                      <p:cBhvr>
                                        <p:cTn id="29" dur="1" fill="hold">
                                          <p:stCondLst>
                                            <p:cond delay="499"/>
                                          </p:stCondLst>
                                        </p:cTn>
                                        <p:tgtEl>
                                          <p:spTgt spid="9"/>
                                        </p:tgtEl>
                                        <p:attrNameLst>
                                          <p:attrName>style.visibility</p:attrName>
                                        </p:attrNameLst>
                                      </p:cBhvr>
                                      <p:to>
                                        <p:strVal val="hidden"/>
                                      </p:to>
                                    </p:set>
                                  </p:childTnLst>
                                </p:cTn>
                              </p:par>
                              <p:par>
                                <p:cTn id="30" presetID="10" presetClass="entr" presetSubtype="0"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childTnLst>
                          </p:cTn>
                        </p:par>
                        <p:par>
                          <p:cTn id="33" fill="hold">
                            <p:stCondLst>
                              <p:cond delay="4500"/>
                            </p:stCondLst>
                            <p:childTnLst>
                              <p:par>
                                <p:cTn id="34" presetID="26" presetClass="emph" presetSubtype="0" fill="hold" grpId="0" nodeType="afterEffect">
                                  <p:stCondLst>
                                    <p:cond delay="0"/>
                                  </p:stCondLst>
                                  <p:childTnLst>
                                    <p:animEffect transition="out" filter="fade">
                                      <p:cBhvr>
                                        <p:cTn id="35" dur="500" tmFilter="0, 0; .2, .5; .8, .5; 1, 0"/>
                                        <p:tgtEl>
                                          <p:spTgt spid="15"/>
                                        </p:tgtEl>
                                      </p:cBhvr>
                                    </p:animEffect>
                                    <p:animScale>
                                      <p:cBhvr>
                                        <p:cTn id="36" dur="250" autoRev="1" fill="hold"/>
                                        <p:tgtEl>
                                          <p:spTgt spid="15"/>
                                        </p:tgtEl>
                                      </p:cBhvr>
                                      <p:by x="105000" y="105000"/>
                                    </p:animScale>
                                  </p:childTnLst>
                                </p:cTn>
                              </p:par>
                            </p:childTnLst>
                          </p:cTn>
                        </p:par>
                        <p:par>
                          <p:cTn id="37" fill="hold">
                            <p:stCondLst>
                              <p:cond delay="5000"/>
                            </p:stCondLst>
                            <p:childTnLst>
                              <p:par>
                                <p:cTn id="38" presetID="10" presetClass="exit" presetSubtype="0" fill="hold" grpId="0" nodeType="afterEffect">
                                  <p:stCondLst>
                                    <p:cond delay="0"/>
                                  </p:stCondLst>
                                  <p:childTnLst>
                                    <p:animEffect transition="out" filter="fade">
                                      <p:cBhvr>
                                        <p:cTn id="39" dur="500"/>
                                        <p:tgtEl>
                                          <p:spTgt spid="16"/>
                                        </p:tgtEl>
                                      </p:cBhvr>
                                    </p:animEffect>
                                    <p:set>
                                      <p:cBhvr>
                                        <p:cTn id="40" dur="1" fill="hold">
                                          <p:stCondLst>
                                            <p:cond delay="499"/>
                                          </p:stCondLst>
                                        </p:cTn>
                                        <p:tgtEl>
                                          <p:spTgt spid="16"/>
                                        </p:tgtEl>
                                        <p:attrNameLst>
                                          <p:attrName>style.visibility</p:attrName>
                                        </p:attrNameLst>
                                      </p:cBhvr>
                                      <p:to>
                                        <p:strVal val="hidden"/>
                                      </p:to>
                                    </p:set>
                                  </p:childTnLst>
                                </p:cTn>
                              </p:par>
                              <p:par>
                                <p:cTn id="41" presetID="10" presetClass="entr"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500"/>
                                        <p:tgtEl>
                                          <p:spTgt spid="25"/>
                                        </p:tgtEl>
                                      </p:cBhvr>
                                    </p:animEffect>
                                  </p:childTnLst>
                                </p:cTn>
                              </p:par>
                            </p:childTnLst>
                          </p:cTn>
                        </p:par>
                        <p:par>
                          <p:cTn id="44" fill="hold">
                            <p:stCondLst>
                              <p:cond delay="5500"/>
                            </p:stCondLst>
                            <p:childTnLst>
                              <p:par>
                                <p:cTn id="45" presetID="26" presetClass="emph" presetSubtype="0" fill="hold" grpId="0" nodeType="afterEffect">
                                  <p:stCondLst>
                                    <p:cond delay="0"/>
                                  </p:stCondLst>
                                  <p:childTnLst>
                                    <p:animEffect transition="out" filter="fade">
                                      <p:cBhvr>
                                        <p:cTn id="46" dur="500" tmFilter="0, 0; .2, .5; .8, .5; 1, 0"/>
                                        <p:tgtEl>
                                          <p:spTgt spid="17"/>
                                        </p:tgtEl>
                                      </p:cBhvr>
                                    </p:animEffect>
                                    <p:animScale>
                                      <p:cBhvr>
                                        <p:cTn id="47" dur="250" autoRev="1" fill="hold"/>
                                        <p:tgtEl>
                                          <p:spTgt spid="1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animBg="1"/>
      <p:bldP spid="16" grpId="0" animBg="1"/>
      <p:bldP spid="17" grpId="0" animBg="1"/>
      <p:bldP spid="9" grpId="0" animBg="1"/>
      <p:bldP spid="10" grpId="0" animBg="1"/>
      <p:bldP spid="6" grpId="0" animBg="1"/>
      <p:bldP spid="24" grpId="0" animBg="1"/>
      <p:bldP spid="25" grpId="0" animBg="1"/>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5122" name="Picture 2"/>
          <p:cNvPicPr>
            <a:picLocks noGrp="1" noChangeAspect="1" noChangeArrowheads="1"/>
          </p:cNvPicPr>
          <p:nvPr>
            <p:ph idx="1"/>
          </p:nvPr>
        </p:nvPicPr>
        <p:blipFill>
          <a:blip r:embed="rId3" cstate="screen">
            <a:extLst>
              <a:ext uri="{28A0092B-C50C-407E-A947-70E740481C1C}">
                <a14:useLocalDpi xmlns:a14="http://schemas.microsoft.com/office/drawing/2010/main" xmlns=""/>
              </a:ext>
            </a:extLst>
          </a:blip>
          <a:srcRect/>
          <a:stretch>
            <a:fillRect/>
          </a:stretch>
        </p:blipFill>
        <p:spPr bwMode="auto">
          <a:xfrm>
            <a:off x="-795887" y="-329702"/>
            <a:ext cx="6448007" cy="403000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127" name="Picture 7"/>
          <p:cNvPicPr>
            <a:picLocks noChangeAspect="1" noChangeArrowheads="1"/>
          </p:cNvPicPr>
          <p:nvPr/>
        </p:nvPicPr>
        <p:blipFill>
          <a:blip r:embed="rId4" cstate="print">
            <a:extLst>
              <a:ext uri="{28A0092B-C50C-407E-A947-70E740481C1C}">
                <a14:useLocalDpi xmlns:a14="http://schemas.microsoft.com/office/drawing/2010/main" xmlns=""/>
              </a:ext>
            </a:extLst>
          </a:blip>
          <a:srcRect/>
          <a:stretch>
            <a:fillRect/>
          </a:stretch>
        </p:blipFill>
        <p:spPr bwMode="auto">
          <a:xfrm>
            <a:off x="3707904" y="-375138"/>
            <a:ext cx="6657247" cy="416077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124" name="Picture 4"/>
          <p:cNvPicPr>
            <a:picLocks noChangeAspect="1" noChangeArrowheads="1"/>
          </p:cNvPicPr>
          <p:nvPr/>
        </p:nvPicPr>
        <p:blipFill>
          <a:blip r:embed="rId5" cstate="screen">
            <a:extLst>
              <a:ext uri="{28A0092B-C50C-407E-A947-70E740481C1C}">
                <a14:useLocalDpi xmlns:a14="http://schemas.microsoft.com/office/drawing/2010/main" xmlns=""/>
              </a:ext>
            </a:extLst>
          </a:blip>
          <a:srcRect/>
          <a:stretch>
            <a:fillRect/>
          </a:stretch>
        </p:blipFill>
        <p:spPr bwMode="auto">
          <a:xfrm>
            <a:off x="-768209" y="1459521"/>
            <a:ext cx="6492337" cy="405771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126" name="Picture 6"/>
          <p:cNvPicPr>
            <a:picLocks noChangeAspect="1" noChangeArrowheads="1"/>
          </p:cNvPicPr>
          <p:nvPr/>
        </p:nvPicPr>
        <p:blipFill>
          <a:blip r:embed="rId6" cstate="screen">
            <a:extLst>
              <a:ext uri="{28A0092B-C50C-407E-A947-70E740481C1C}">
                <a14:useLocalDpi xmlns:a14="http://schemas.microsoft.com/office/drawing/2010/main" xmlns=""/>
              </a:ext>
            </a:extLst>
          </a:blip>
          <a:srcRect/>
          <a:stretch>
            <a:fillRect/>
          </a:stretch>
        </p:blipFill>
        <p:spPr bwMode="auto">
          <a:xfrm>
            <a:off x="3726965" y="1315430"/>
            <a:ext cx="6666470" cy="416654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8194" name="Picture 2"/>
          <p:cNvPicPr>
            <a:picLocks noChangeAspect="1" noChangeArrowheads="1"/>
          </p:cNvPicPr>
          <p:nvPr/>
        </p:nvPicPr>
        <p:blipFill>
          <a:blip r:embed="rId7" cstate="screen">
            <a:extLst>
              <a:ext uri="{28A0092B-C50C-407E-A947-70E740481C1C}">
                <a14:useLocalDpi xmlns:a14="http://schemas.microsoft.com/office/drawing/2010/main" xmlns=""/>
              </a:ext>
            </a:extLst>
          </a:blip>
          <a:srcRect/>
          <a:stretch>
            <a:fillRect/>
          </a:stretch>
        </p:blipFill>
        <p:spPr bwMode="auto">
          <a:xfrm>
            <a:off x="-920207" y="3398702"/>
            <a:ext cx="6657247" cy="399434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125" name="Picture 5"/>
          <p:cNvPicPr>
            <a:picLocks noChangeAspect="1" noChangeArrowheads="1"/>
          </p:cNvPicPr>
          <p:nvPr/>
        </p:nvPicPr>
        <p:blipFill>
          <a:blip r:embed="rId8" cstate="screen">
            <a:extLst>
              <a:ext uri="{28A0092B-C50C-407E-A947-70E740481C1C}">
                <a14:useLocalDpi xmlns:a14="http://schemas.microsoft.com/office/drawing/2010/main" xmlns=""/>
              </a:ext>
            </a:extLst>
          </a:blip>
          <a:srcRect/>
          <a:stretch>
            <a:fillRect/>
          </a:stretch>
        </p:blipFill>
        <p:spPr bwMode="auto">
          <a:xfrm>
            <a:off x="3779912" y="3405003"/>
            <a:ext cx="6585239" cy="41157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8" name="Picture 2"/>
          <p:cNvPicPr>
            <a:picLocks noChangeAspect="1" noChangeArrowheads="1"/>
          </p:cNvPicPr>
          <p:nvPr/>
        </p:nvPicPr>
        <p:blipFill>
          <a:blip r:embed="rId9" cstate="screen">
            <a:extLst>
              <a:ext uri="{28A0092B-C50C-407E-A947-70E740481C1C}">
                <a14:useLocalDpi xmlns:a14="http://schemas.microsoft.com/office/drawing/2010/main" xmlns=""/>
              </a:ext>
            </a:extLst>
          </a:blip>
          <a:srcRect/>
          <a:stretch>
            <a:fillRect/>
          </a:stretch>
        </p:blipFill>
        <p:spPr bwMode="auto">
          <a:xfrm>
            <a:off x="1610635" y="3401864"/>
            <a:ext cx="801125" cy="603200"/>
          </a:xfrm>
          <a:prstGeom prst="ellipse">
            <a:avLst/>
          </a:prstGeom>
          <a:ln w="9525">
            <a:solidFill>
              <a:schemeClr val="tx1"/>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xmlns="">
                <a:solidFill>
                  <a:schemeClr val="accent1"/>
                </a:solidFill>
              </a14:hiddenFill>
            </a:ext>
          </a:extLst>
        </p:spPr>
      </p:pic>
      <p:pic>
        <p:nvPicPr>
          <p:cNvPr id="8195" name="Picture 3"/>
          <p:cNvPicPr>
            <a:picLocks noChangeAspect="1" noChangeArrowheads="1"/>
          </p:cNvPicPr>
          <p:nvPr/>
        </p:nvPicPr>
        <p:blipFill>
          <a:blip r:embed="rId10" cstate="screen">
            <a:extLst>
              <a:ext uri="{28A0092B-C50C-407E-A947-70E740481C1C}">
                <a14:useLocalDpi xmlns:a14="http://schemas.microsoft.com/office/drawing/2010/main" xmlns=""/>
              </a:ext>
            </a:extLst>
          </a:blip>
          <a:srcRect/>
          <a:stretch>
            <a:fillRect/>
          </a:stretch>
        </p:blipFill>
        <p:spPr bwMode="auto">
          <a:xfrm>
            <a:off x="3059832" y="1465350"/>
            <a:ext cx="793997" cy="595498"/>
          </a:xfrm>
          <a:prstGeom prst="ellipse">
            <a:avLst/>
          </a:prstGeom>
          <a:ln w="9525">
            <a:solidFill>
              <a:schemeClr val="tx1"/>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xmlns="">
                <a:solidFill>
                  <a:schemeClr val="accent1"/>
                </a:solidFill>
              </a14:hiddenFill>
            </a:ext>
          </a:extLst>
        </p:spPr>
      </p:pic>
      <p:pic>
        <p:nvPicPr>
          <p:cNvPr id="11" name="Picture 5"/>
          <p:cNvPicPr>
            <a:picLocks noChangeAspect="1" noChangeArrowheads="1"/>
          </p:cNvPicPr>
          <p:nvPr/>
        </p:nvPicPr>
        <p:blipFill>
          <a:blip r:embed="rId11" cstate="screen">
            <a:extLst>
              <a:ext uri="{28A0092B-C50C-407E-A947-70E740481C1C}">
                <a14:useLocalDpi xmlns:a14="http://schemas.microsoft.com/office/drawing/2010/main" xmlns=""/>
              </a:ext>
            </a:extLst>
          </a:blip>
          <a:srcRect/>
          <a:stretch>
            <a:fillRect/>
          </a:stretch>
        </p:blipFill>
        <p:spPr bwMode="auto">
          <a:xfrm>
            <a:off x="6156176" y="5589240"/>
            <a:ext cx="855746" cy="680798"/>
          </a:xfrm>
          <a:prstGeom prst="ellipse">
            <a:avLst/>
          </a:prstGeom>
          <a:ln w="9525">
            <a:solidFill>
              <a:schemeClr val="tx1"/>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xmlns="">
                <a:solidFill>
                  <a:schemeClr val="accent1"/>
                </a:solidFill>
              </a14:hiddenFill>
            </a:ext>
          </a:extLst>
        </p:spPr>
      </p:pic>
      <p:pic>
        <p:nvPicPr>
          <p:cNvPr id="12" name="Picture 4"/>
          <p:cNvPicPr>
            <a:picLocks noChangeAspect="1" noChangeArrowheads="1"/>
          </p:cNvPicPr>
          <p:nvPr/>
        </p:nvPicPr>
        <p:blipFill>
          <a:blip r:embed="rId12" cstate="screen">
            <a:extLst>
              <a:ext uri="{28A0092B-C50C-407E-A947-70E740481C1C}">
                <a14:useLocalDpi xmlns:a14="http://schemas.microsoft.com/office/drawing/2010/main" xmlns=""/>
              </a:ext>
            </a:extLst>
          </a:blip>
          <a:srcRect/>
          <a:stretch>
            <a:fillRect/>
          </a:stretch>
        </p:blipFill>
        <p:spPr bwMode="auto">
          <a:xfrm>
            <a:off x="6099223" y="3501008"/>
            <a:ext cx="921049" cy="688538"/>
          </a:xfrm>
          <a:prstGeom prst="ellipse">
            <a:avLst/>
          </a:prstGeom>
          <a:ln w="9525">
            <a:solidFill>
              <a:schemeClr val="tx1"/>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xmlns="">
                <a:solidFill>
                  <a:schemeClr val="accent1"/>
                </a:solidFill>
              </a14:hiddenFill>
            </a:ext>
          </a:extLst>
        </p:spPr>
      </p:pic>
      <p:pic>
        <p:nvPicPr>
          <p:cNvPr id="13" name="Picture 6"/>
          <p:cNvPicPr>
            <a:picLocks noChangeAspect="1" noChangeArrowheads="1"/>
          </p:cNvPicPr>
          <p:nvPr/>
        </p:nvPicPr>
        <p:blipFill>
          <a:blip r:embed="rId13" cstate="screen">
            <a:extLst>
              <a:ext uri="{28A0092B-C50C-407E-A947-70E740481C1C}">
                <a14:useLocalDpi xmlns:a14="http://schemas.microsoft.com/office/drawing/2010/main" xmlns=""/>
              </a:ext>
            </a:extLst>
          </a:blip>
          <a:srcRect/>
          <a:stretch>
            <a:fillRect/>
          </a:stretch>
        </p:blipFill>
        <p:spPr bwMode="auto">
          <a:xfrm>
            <a:off x="2771800" y="5196475"/>
            <a:ext cx="1250525" cy="680797"/>
          </a:xfrm>
          <a:prstGeom prst="ellipse">
            <a:avLst/>
          </a:prstGeom>
          <a:ln w="9525">
            <a:solidFill>
              <a:schemeClr val="tx1"/>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xmlns="">
                <a:solidFill>
                  <a:schemeClr val="accent1"/>
                </a:solidFill>
              </a14:hiddenFill>
            </a:ext>
          </a:extLst>
        </p:spPr>
      </p:pic>
      <p:pic>
        <p:nvPicPr>
          <p:cNvPr id="14" name="Content Placeholder 3"/>
          <p:cNvPicPr>
            <a:picLocks noChangeAspect="1"/>
          </p:cNvPicPr>
          <p:nvPr/>
        </p:nvPicPr>
        <p:blipFill>
          <a:blip r:embed="rId14" cstate="screen">
            <a:extLst>
              <a:ext uri="{28A0092B-C50C-407E-A947-70E740481C1C}">
                <a14:useLocalDpi xmlns:a14="http://schemas.microsoft.com/office/drawing/2010/main" xmlns=""/>
              </a:ext>
            </a:extLst>
          </a:blip>
          <a:stretch>
            <a:fillRect/>
          </a:stretch>
        </p:blipFill>
        <p:spPr>
          <a:xfrm>
            <a:off x="6156176" y="1556792"/>
            <a:ext cx="878517" cy="585678"/>
          </a:xfrm>
          <a:prstGeom prst="ellipse">
            <a:avLst/>
          </a:prstGeom>
          <a:ln w="952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xmlns="" val="320293082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500"/>
                                        <p:tgtEl>
                                          <p:spTgt spid="5122"/>
                                        </p:tgtEl>
                                      </p:cBhvr>
                                    </p:animEffect>
                                  </p:childTnLst>
                                </p:cTn>
                              </p:par>
                            </p:childTnLst>
                          </p:cTn>
                        </p:par>
                        <p:par>
                          <p:cTn id="8" fill="hold">
                            <p:stCondLst>
                              <p:cond delay="500"/>
                            </p:stCondLst>
                            <p:childTnLst>
                              <p:par>
                                <p:cTn id="9" presetID="6" presetClass="emph" presetSubtype="0" fill="hold" nodeType="afterEffect">
                                  <p:stCondLst>
                                    <p:cond delay="0"/>
                                  </p:stCondLst>
                                  <p:childTnLst>
                                    <p:animScale>
                                      <p:cBhvr>
                                        <p:cTn id="10" dur="500" fill="hold"/>
                                        <p:tgtEl>
                                          <p:spTgt spid="5122"/>
                                        </p:tgtEl>
                                      </p:cBhvr>
                                      <p:by x="50000" y="50000"/>
                                    </p:animScale>
                                  </p:childTnLst>
                                </p:cTn>
                              </p:par>
                              <p:par>
                                <p:cTn id="11" presetID="10" presetClass="entr" presetSubtype="0" fill="hold" nodeType="withEffect">
                                  <p:stCondLst>
                                    <p:cond delay="0"/>
                                  </p:stCondLst>
                                  <p:childTnLst>
                                    <p:set>
                                      <p:cBhvr>
                                        <p:cTn id="12" dur="1" fill="hold">
                                          <p:stCondLst>
                                            <p:cond delay="0"/>
                                          </p:stCondLst>
                                        </p:cTn>
                                        <p:tgtEl>
                                          <p:spTgt spid="8195"/>
                                        </p:tgtEl>
                                        <p:attrNameLst>
                                          <p:attrName>style.visibility</p:attrName>
                                        </p:attrNameLst>
                                      </p:cBhvr>
                                      <p:to>
                                        <p:strVal val="visible"/>
                                      </p:to>
                                    </p:set>
                                    <p:animEffect transition="in" filter="fade">
                                      <p:cBhvr>
                                        <p:cTn id="13" dur="500"/>
                                        <p:tgtEl>
                                          <p:spTgt spid="8195"/>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5127"/>
                                        </p:tgtEl>
                                        <p:attrNameLst>
                                          <p:attrName>style.visibility</p:attrName>
                                        </p:attrNameLst>
                                      </p:cBhvr>
                                      <p:to>
                                        <p:strVal val="visible"/>
                                      </p:to>
                                    </p:set>
                                    <p:animEffect transition="in" filter="fade">
                                      <p:cBhvr>
                                        <p:cTn id="17" dur="500"/>
                                        <p:tgtEl>
                                          <p:spTgt spid="5127"/>
                                        </p:tgtEl>
                                      </p:cBhvr>
                                    </p:animEffect>
                                  </p:childTnLst>
                                </p:cTn>
                              </p:par>
                            </p:childTnLst>
                          </p:cTn>
                        </p:par>
                        <p:par>
                          <p:cTn id="18" fill="hold">
                            <p:stCondLst>
                              <p:cond delay="1500"/>
                            </p:stCondLst>
                            <p:childTnLst>
                              <p:par>
                                <p:cTn id="19" presetID="6" presetClass="emph" presetSubtype="0" fill="hold" nodeType="afterEffect">
                                  <p:stCondLst>
                                    <p:cond delay="0"/>
                                  </p:stCondLst>
                                  <p:childTnLst>
                                    <p:animScale>
                                      <p:cBhvr>
                                        <p:cTn id="20" dur="500" fill="hold"/>
                                        <p:tgtEl>
                                          <p:spTgt spid="5127"/>
                                        </p:tgtEl>
                                      </p:cBhvr>
                                      <p:by x="50000" y="50000"/>
                                    </p:animScale>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par>
                                <p:cTn id="25" presetID="10" presetClass="entr" presetSubtype="0" fill="hold" nodeType="withEffect">
                                  <p:stCondLst>
                                    <p:cond delay="0"/>
                                  </p:stCondLst>
                                  <p:childTnLst>
                                    <p:set>
                                      <p:cBhvr>
                                        <p:cTn id="26" dur="1" fill="hold">
                                          <p:stCondLst>
                                            <p:cond delay="0"/>
                                          </p:stCondLst>
                                        </p:cTn>
                                        <p:tgtEl>
                                          <p:spTgt spid="5124"/>
                                        </p:tgtEl>
                                        <p:attrNameLst>
                                          <p:attrName>style.visibility</p:attrName>
                                        </p:attrNameLst>
                                      </p:cBhvr>
                                      <p:to>
                                        <p:strVal val="visible"/>
                                      </p:to>
                                    </p:set>
                                    <p:animEffect transition="in" filter="fade">
                                      <p:cBhvr>
                                        <p:cTn id="27" dur="500"/>
                                        <p:tgtEl>
                                          <p:spTgt spid="5124"/>
                                        </p:tgtEl>
                                      </p:cBhvr>
                                    </p:animEffect>
                                  </p:childTnLst>
                                </p:cTn>
                              </p:par>
                            </p:childTnLst>
                          </p:cTn>
                        </p:par>
                        <p:par>
                          <p:cTn id="28" fill="hold">
                            <p:stCondLst>
                              <p:cond delay="2500"/>
                            </p:stCondLst>
                            <p:childTnLst>
                              <p:par>
                                <p:cTn id="29" presetID="6" presetClass="emph" presetSubtype="0" fill="hold" nodeType="afterEffect">
                                  <p:stCondLst>
                                    <p:cond delay="0"/>
                                  </p:stCondLst>
                                  <p:childTnLst>
                                    <p:animScale>
                                      <p:cBhvr>
                                        <p:cTn id="30" dur="500" fill="hold"/>
                                        <p:tgtEl>
                                          <p:spTgt spid="5124"/>
                                        </p:tgtEl>
                                      </p:cBhvr>
                                      <p:by x="50000" y="50000"/>
                                    </p:animScale>
                                  </p:childTnLst>
                                </p:cTn>
                              </p:par>
                              <p:par>
                                <p:cTn id="31" presetID="10"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childTnLst>
                          </p:cTn>
                        </p:par>
                        <p:par>
                          <p:cTn id="34" fill="hold">
                            <p:stCondLst>
                              <p:cond delay="3000"/>
                            </p:stCondLst>
                            <p:childTnLst>
                              <p:par>
                                <p:cTn id="35" presetID="10" presetClass="entr" presetSubtype="0" fill="hold" nodeType="afterEffect">
                                  <p:stCondLst>
                                    <p:cond delay="0"/>
                                  </p:stCondLst>
                                  <p:childTnLst>
                                    <p:set>
                                      <p:cBhvr>
                                        <p:cTn id="36" dur="1" fill="hold">
                                          <p:stCondLst>
                                            <p:cond delay="0"/>
                                          </p:stCondLst>
                                        </p:cTn>
                                        <p:tgtEl>
                                          <p:spTgt spid="5126"/>
                                        </p:tgtEl>
                                        <p:attrNameLst>
                                          <p:attrName>style.visibility</p:attrName>
                                        </p:attrNameLst>
                                      </p:cBhvr>
                                      <p:to>
                                        <p:strVal val="visible"/>
                                      </p:to>
                                    </p:set>
                                    <p:animEffect transition="in" filter="fade">
                                      <p:cBhvr>
                                        <p:cTn id="37" dur="500"/>
                                        <p:tgtEl>
                                          <p:spTgt spid="5126"/>
                                        </p:tgtEl>
                                      </p:cBhvr>
                                    </p:animEffect>
                                  </p:childTnLst>
                                </p:cTn>
                              </p:par>
                            </p:childTnLst>
                          </p:cTn>
                        </p:par>
                        <p:par>
                          <p:cTn id="38" fill="hold">
                            <p:stCondLst>
                              <p:cond delay="3500"/>
                            </p:stCondLst>
                            <p:childTnLst>
                              <p:par>
                                <p:cTn id="39" presetID="6" presetClass="emph" presetSubtype="0" fill="hold" nodeType="afterEffect">
                                  <p:stCondLst>
                                    <p:cond delay="0"/>
                                  </p:stCondLst>
                                  <p:childTnLst>
                                    <p:animScale>
                                      <p:cBhvr>
                                        <p:cTn id="40" dur="500" fill="hold"/>
                                        <p:tgtEl>
                                          <p:spTgt spid="5126"/>
                                        </p:tgtEl>
                                      </p:cBhvr>
                                      <p:by x="50000" y="50000"/>
                                    </p:animScale>
                                  </p:childTnLst>
                                </p:cTn>
                              </p:par>
                              <p:par>
                                <p:cTn id="41" presetID="10" presetClass="entr" presetSubtype="0"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childTnLst>
                          </p:cTn>
                        </p:par>
                        <p:par>
                          <p:cTn id="44" fill="hold">
                            <p:stCondLst>
                              <p:cond delay="4000"/>
                            </p:stCondLst>
                            <p:childTnLst>
                              <p:par>
                                <p:cTn id="45" presetID="10" presetClass="entr" presetSubtype="0" fill="hold" nodeType="afterEffect">
                                  <p:stCondLst>
                                    <p:cond delay="0"/>
                                  </p:stCondLst>
                                  <p:childTnLst>
                                    <p:set>
                                      <p:cBhvr>
                                        <p:cTn id="46" dur="1" fill="hold">
                                          <p:stCondLst>
                                            <p:cond delay="0"/>
                                          </p:stCondLst>
                                        </p:cTn>
                                        <p:tgtEl>
                                          <p:spTgt spid="8194"/>
                                        </p:tgtEl>
                                        <p:attrNameLst>
                                          <p:attrName>style.visibility</p:attrName>
                                        </p:attrNameLst>
                                      </p:cBhvr>
                                      <p:to>
                                        <p:strVal val="visible"/>
                                      </p:to>
                                    </p:set>
                                    <p:animEffect transition="in" filter="fade">
                                      <p:cBhvr>
                                        <p:cTn id="47" dur="500"/>
                                        <p:tgtEl>
                                          <p:spTgt spid="8194"/>
                                        </p:tgtEl>
                                      </p:cBhvr>
                                    </p:animEffect>
                                  </p:childTnLst>
                                </p:cTn>
                              </p:par>
                            </p:childTnLst>
                          </p:cTn>
                        </p:par>
                        <p:par>
                          <p:cTn id="48" fill="hold">
                            <p:stCondLst>
                              <p:cond delay="4500"/>
                            </p:stCondLst>
                            <p:childTnLst>
                              <p:par>
                                <p:cTn id="49" presetID="6" presetClass="emph" presetSubtype="0" fill="hold" nodeType="afterEffect">
                                  <p:stCondLst>
                                    <p:cond delay="0"/>
                                  </p:stCondLst>
                                  <p:childTnLst>
                                    <p:animScale>
                                      <p:cBhvr>
                                        <p:cTn id="50" dur="500" fill="hold"/>
                                        <p:tgtEl>
                                          <p:spTgt spid="8194"/>
                                        </p:tgtEl>
                                      </p:cBhvr>
                                      <p:by x="50000" y="50000"/>
                                    </p:animScale>
                                  </p:childTnLst>
                                </p:cTn>
                              </p:par>
                              <p:par>
                                <p:cTn id="51" presetID="10" presetClass="entr" presetSubtype="0" fill="hold" nodeType="with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500"/>
                                        <p:tgtEl>
                                          <p:spTgt spid="13"/>
                                        </p:tgtEl>
                                      </p:cBhvr>
                                    </p:animEffect>
                                  </p:childTnLst>
                                </p:cTn>
                              </p:par>
                            </p:childTnLst>
                          </p:cTn>
                        </p:par>
                        <p:par>
                          <p:cTn id="54" fill="hold">
                            <p:stCondLst>
                              <p:cond delay="5000"/>
                            </p:stCondLst>
                            <p:childTnLst>
                              <p:par>
                                <p:cTn id="55" presetID="10" presetClass="entr" presetSubtype="0" fill="hold" nodeType="afterEffect">
                                  <p:stCondLst>
                                    <p:cond delay="0"/>
                                  </p:stCondLst>
                                  <p:childTnLst>
                                    <p:set>
                                      <p:cBhvr>
                                        <p:cTn id="56" dur="1" fill="hold">
                                          <p:stCondLst>
                                            <p:cond delay="0"/>
                                          </p:stCondLst>
                                        </p:cTn>
                                        <p:tgtEl>
                                          <p:spTgt spid="5125"/>
                                        </p:tgtEl>
                                        <p:attrNameLst>
                                          <p:attrName>style.visibility</p:attrName>
                                        </p:attrNameLst>
                                      </p:cBhvr>
                                      <p:to>
                                        <p:strVal val="visible"/>
                                      </p:to>
                                    </p:set>
                                    <p:animEffect transition="in" filter="fade">
                                      <p:cBhvr>
                                        <p:cTn id="57" dur="500"/>
                                        <p:tgtEl>
                                          <p:spTgt spid="5125"/>
                                        </p:tgtEl>
                                      </p:cBhvr>
                                    </p:animEffect>
                                  </p:childTnLst>
                                </p:cTn>
                              </p:par>
                            </p:childTnLst>
                          </p:cTn>
                        </p:par>
                        <p:par>
                          <p:cTn id="58" fill="hold">
                            <p:stCondLst>
                              <p:cond delay="5500"/>
                            </p:stCondLst>
                            <p:childTnLst>
                              <p:par>
                                <p:cTn id="59" presetID="6" presetClass="emph" presetSubtype="0" fill="hold" nodeType="afterEffect">
                                  <p:stCondLst>
                                    <p:cond delay="0"/>
                                  </p:stCondLst>
                                  <p:childTnLst>
                                    <p:animScale>
                                      <p:cBhvr>
                                        <p:cTn id="60" dur="500" fill="hold"/>
                                        <p:tgtEl>
                                          <p:spTgt spid="5125"/>
                                        </p:tgtEl>
                                      </p:cBhvr>
                                      <p:by x="50000" y="50000"/>
                                    </p:animScale>
                                  </p:childTnLst>
                                </p:cTn>
                              </p:par>
                              <p:par>
                                <p:cTn id="61" presetID="10" presetClass="entr" presetSubtype="0" fill="hold" nodeType="with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What We’ve Learned</a:t>
            </a:r>
            <a:endParaRPr lang="en-CA" dirty="0"/>
          </a:p>
        </p:txBody>
      </p:sp>
      <p:sp>
        <p:nvSpPr>
          <p:cNvPr id="5" name="Subtitle 2"/>
          <p:cNvSpPr>
            <a:spLocks noGrp="1"/>
          </p:cNvSpPr>
          <p:nvPr>
            <p:ph sz="quarter" idx="1"/>
          </p:nvPr>
        </p:nvSpPr>
        <p:spPr/>
        <p:txBody>
          <a:bodyPr>
            <a:normAutofit/>
          </a:bodyPr>
          <a:lstStyle/>
          <a:p>
            <a:pPr lvl="0" algn="l">
              <a:spcAft>
                <a:spcPts val="0"/>
              </a:spcAft>
            </a:pPr>
            <a:r>
              <a:rPr lang="en-CA" dirty="0" smtClean="0">
                <a:solidFill>
                  <a:srgbClr val="1F497D"/>
                </a:solidFill>
                <a:latin typeface="+mj-lt"/>
                <a:ea typeface="Calibri"/>
              </a:rPr>
              <a:t>Showing people on an inter-active map:</a:t>
            </a:r>
          </a:p>
          <a:p>
            <a:pPr lvl="1"/>
            <a:r>
              <a:rPr lang="en-CA" dirty="0" smtClean="0">
                <a:solidFill>
                  <a:srgbClr val="1F497D"/>
                </a:solidFill>
                <a:latin typeface="+mj-lt"/>
                <a:ea typeface="Calibri"/>
              </a:rPr>
              <a:t>what we’re trying to achieve and </a:t>
            </a:r>
          </a:p>
          <a:p>
            <a:pPr lvl="1"/>
            <a:r>
              <a:rPr lang="en-CA" dirty="0" smtClean="0">
                <a:solidFill>
                  <a:srgbClr val="1F497D"/>
                </a:solidFill>
                <a:latin typeface="+mj-lt"/>
                <a:ea typeface="Calibri"/>
              </a:rPr>
              <a:t>how well we’re achieving it is extremely powerful</a:t>
            </a:r>
          </a:p>
          <a:p>
            <a:pPr lvl="0" algn="l">
              <a:spcAft>
                <a:spcPts val="0"/>
              </a:spcAft>
            </a:pPr>
            <a:r>
              <a:rPr lang="en-CA" dirty="0" smtClean="0">
                <a:solidFill>
                  <a:srgbClr val="1F497D"/>
                </a:solidFill>
                <a:latin typeface="+mj-lt"/>
                <a:ea typeface="Calibri"/>
              </a:rPr>
              <a:t>The Howe Sound CE work has driven us to be innovative in:</a:t>
            </a:r>
          </a:p>
          <a:p>
            <a:pPr lvl="1"/>
            <a:r>
              <a:rPr lang="en-CA" dirty="0">
                <a:solidFill>
                  <a:srgbClr val="1F497D"/>
                </a:solidFill>
                <a:latin typeface="+mj-lt"/>
                <a:ea typeface="Calibri"/>
              </a:rPr>
              <a:t>H</a:t>
            </a:r>
            <a:r>
              <a:rPr lang="en-CA" dirty="0" smtClean="0">
                <a:solidFill>
                  <a:srgbClr val="1F497D"/>
                </a:solidFill>
                <a:latin typeface="+mj-lt"/>
                <a:ea typeface="Calibri"/>
              </a:rPr>
              <a:t>ow we communicate our assessments and </a:t>
            </a:r>
          </a:p>
          <a:p>
            <a:pPr lvl="1"/>
            <a:r>
              <a:rPr lang="en-CA" dirty="0" smtClean="0">
                <a:solidFill>
                  <a:srgbClr val="1F497D"/>
                </a:solidFill>
                <a:latin typeface="+mj-lt"/>
                <a:ea typeface="Calibri"/>
              </a:rPr>
              <a:t>How we manage cumulative effects (in Howe Sound and beyond)</a:t>
            </a:r>
          </a:p>
        </p:txBody>
      </p:sp>
    </p:spTree>
    <p:extLst>
      <p:ext uri="{BB962C8B-B14F-4D97-AF65-F5344CB8AC3E}">
        <p14:creationId xmlns:p14="http://schemas.microsoft.com/office/powerpoint/2010/main" xmlns="" val="1070867849"/>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Next Steps</a:t>
            </a:r>
            <a:endParaRPr lang="en-CA" dirty="0"/>
          </a:p>
        </p:txBody>
      </p:sp>
      <p:sp>
        <p:nvSpPr>
          <p:cNvPr id="3" name="Content Placeholder 2"/>
          <p:cNvSpPr>
            <a:spLocks noGrp="1"/>
          </p:cNvSpPr>
          <p:nvPr>
            <p:ph sz="quarter" idx="1"/>
          </p:nvPr>
        </p:nvSpPr>
        <p:spPr>
          <a:xfrm>
            <a:off x="395536" y="1521296"/>
            <a:ext cx="8503920" cy="4572000"/>
          </a:xfrm>
        </p:spPr>
        <p:txBody>
          <a:bodyPr>
            <a:normAutofit fontScale="77500" lnSpcReduction="20000"/>
          </a:bodyPr>
          <a:lstStyle/>
          <a:p>
            <a:r>
              <a:rPr lang="en-CA" dirty="0" smtClean="0"/>
              <a:t>This fiscal</a:t>
            </a:r>
          </a:p>
          <a:p>
            <a:pPr lvl="1"/>
            <a:r>
              <a:rPr lang="en-CA" dirty="0" smtClean="0">
                <a:solidFill>
                  <a:schemeClr val="tx1"/>
                </a:solidFill>
              </a:rPr>
              <a:t>Build SBOT</a:t>
            </a:r>
            <a:r>
              <a:rPr lang="en-CA" dirty="0" smtClean="0"/>
              <a:t>:</a:t>
            </a:r>
          </a:p>
          <a:p>
            <a:pPr lvl="2"/>
            <a:r>
              <a:rPr lang="en-CA" dirty="0" smtClean="0"/>
              <a:t>Finalizing development of dashboards ~9 values </a:t>
            </a:r>
          </a:p>
          <a:p>
            <a:pPr lvl="1"/>
            <a:r>
              <a:rPr lang="en-CA" dirty="0" smtClean="0">
                <a:solidFill>
                  <a:schemeClr val="tx1"/>
                </a:solidFill>
              </a:rPr>
              <a:t>Apply SBOT</a:t>
            </a:r>
            <a:r>
              <a:rPr lang="en-CA" dirty="0" smtClean="0"/>
              <a:t>:</a:t>
            </a:r>
          </a:p>
          <a:p>
            <a:pPr lvl="2"/>
            <a:r>
              <a:rPr lang="en-CA" dirty="0" smtClean="0"/>
              <a:t>Using reports for major projects</a:t>
            </a:r>
          </a:p>
          <a:p>
            <a:pPr lvl="2"/>
            <a:r>
              <a:rPr lang="en-CA" dirty="0" smtClean="0"/>
              <a:t>Inform inventory &amp; monitoring efforts</a:t>
            </a:r>
          </a:p>
          <a:p>
            <a:pPr lvl="2"/>
            <a:r>
              <a:rPr lang="en-CA" dirty="0" smtClean="0"/>
              <a:t>Exploring use in strategic planning initiatives</a:t>
            </a:r>
          </a:p>
          <a:p>
            <a:pPr lvl="2"/>
            <a:endParaRPr lang="en-CA" dirty="0" smtClean="0"/>
          </a:p>
          <a:p>
            <a:r>
              <a:rPr lang="en-CA" dirty="0" smtClean="0"/>
              <a:t>Next fiscal</a:t>
            </a:r>
          </a:p>
          <a:p>
            <a:pPr lvl="1"/>
            <a:r>
              <a:rPr lang="en-CA" dirty="0" smtClean="0">
                <a:solidFill>
                  <a:schemeClr val="tx1"/>
                </a:solidFill>
              </a:rPr>
              <a:t>Develop dashboards for additional 6-8 values</a:t>
            </a:r>
          </a:p>
          <a:p>
            <a:pPr lvl="1"/>
            <a:r>
              <a:rPr lang="en-CA" dirty="0" smtClean="0">
                <a:solidFill>
                  <a:schemeClr val="tx1"/>
                </a:solidFill>
              </a:rPr>
              <a:t>Train regional decision-makers to explore the incorporation of tool into review &amp; approval processes</a:t>
            </a:r>
          </a:p>
          <a:p>
            <a:pPr lvl="1"/>
            <a:r>
              <a:rPr lang="en-CA" dirty="0" smtClean="0">
                <a:solidFill>
                  <a:schemeClr val="tx1"/>
                </a:solidFill>
              </a:rPr>
              <a:t>Apply SBOT to integrated investment planning</a:t>
            </a:r>
          </a:p>
          <a:p>
            <a:pPr lvl="1"/>
            <a:endParaRPr lang="en-CA" dirty="0" smtClean="0"/>
          </a:p>
          <a:p>
            <a:r>
              <a:rPr lang="en-CA" dirty="0" smtClean="0"/>
              <a:t>Long term</a:t>
            </a:r>
          </a:p>
          <a:p>
            <a:pPr lvl="1"/>
            <a:r>
              <a:rPr lang="en-CA" dirty="0" smtClean="0">
                <a:solidFill>
                  <a:schemeClr val="tx1"/>
                </a:solidFill>
              </a:rPr>
              <a:t>Develop &amp; maintain dashboards for 25-30 values in the region</a:t>
            </a:r>
          </a:p>
          <a:p>
            <a:pPr lvl="1"/>
            <a:r>
              <a:rPr lang="en-CA" dirty="0" smtClean="0">
                <a:solidFill>
                  <a:schemeClr val="tx1"/>
                </a:solidFill>
              </a:rPr>
              <a:t>NRS-wide access to a multi-value  dashboard/assessment/reporting tool</a:t>
            </a:r>
            <a:r>
              <a:rPr lang="en-CA" dirty="0" smtClean="0"/>
              <a:t>  </a:t>
            </a:r>
          </a:p>
          <a:p>
            <a:pPr lvl="1"/>
            <a:endParaRPr lang="en-CA" dirty="0"/>
          </a:p>
        </p:txBody>
      </p:sp>
    </p:spTree>
    <p:extLst>
      <p:ext uri="{BB962C8B-B14F-4D97-AF65-F5344CB8AC3E}">
        <p14:creationId xmlns:p14="http://schemas.microsoft.com/office/powerpoint/2010/main" xmlns="" val="1530706461"/>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Questions?</a:t>
            </a:r>
            <a:endParaRPr lang="en-CA" dirty="0"/>
          </a:p>
        </p:txBody>
      </p:sp>
      <p:graphicFrame>
        <p:nvGraphicFramePr>
          <p:cNvPr id="7" name="Content Placeholder 6"/>
          <p:cNvGraphicFramePr>
            <a:graphicFrameLocks noGrp="1"/>
          </p:cNvGraphicFramePr>
          <p:nvPr>
            <p:ph sz="quarter" idx="1"/>
            <p:extLst>
              <p:ext uri="{D42A27DB-BD31-4B8C-83A1-F6EECF244321}">
                <p14:modId xmlns:p14="http://schemas.microsoft.com/office/powerpoint/2010/main" xmlns="" val="1026284410"/>
              </p:ext>
            </p:extLst>
          </p:nvPr>
        </p:nvGraphicFramePr>
        <p:xfrm>
          <a:off x="636611" y="2062847"/>
          <a:ext cx="7535789" cy="4036325"/>
        </p:xfrm>
        <a:graphic>
          <a:graphicData uri="http://schemas.openxmlformats.org/drawingml/2006/table">
            <a:tbl>
              <a:tblPr/>
              <a:tblGrid>
                <a:gridCol w="1021409"/>
                <a:gridCol w="1369616"/>
                <a:gridCol w="1311581"/>
                <a:gridCol w="1392829"/>
                <a:gridCol w="1265154"/>
                <a:gridCol w="1175200"/>
              </a:tblGrid>
              <a:tr h="57138">
                <a:tc>
                  <a:txBody>
                    <a:bodyPr/>
                    <a:lstStyle/>
                    <a:p>
                      <a:pPr algn="l" fontAlgn="b"/>
                      <a:endParaRPr lang="en-CA" sz="1000" b="0" i="0" u="none" strike="noStrike" dirty="0">
                        <a:solidFill>
                          <a:srgbClr val="000000"/>
                        </a:solidFill>
                        <a:effectLst/>
                        <a:latin typeface="Calibri"/>
                      </a:endParaRPr>
                    </a:p>
                  </a:txBody>
                  <a:tcPr marL="9053" marR="9053" marT="9053"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CA" sz="1000" b="0" i="0" u="none" strike="noStrike">
                          <a:solidFill>
                            <a:srgbClr val="000000"/>
                          </a:solidFill>
                          <a:effectLst/>
                          <a:latin typeface="Calibri"/>
                        </a:rPr>
                        <a:t>March-2018</a:t>
                      </a:r>
                    </a:p>
                  </a:txBody>
                  <a:tcPr marL="9053" marR="9053" marT="9053"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CA" sz="1000" b="0" i="0" u="none" strike="noStrike">
                          <a:solidFill>
                            <a:srgbClr val="000000"/>
                          </a:solidFill>
                          <a:effectLst/>
                          <a:latin typeface="Calibri"/>
                        </a:rPr>
                        <a:t>March-2019</a:t>
                      </a:r>
                    </a:p>
                  </a:txBody>
                  <a:tcPr marL="9053" marR="9053" marT="9053"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CA" sz="1000" b="0" i="0" u="none" strike="noStrike">
                          <a:solidFill>
                            <a:srgbClr val="000000"/>
                          </a:solidFill>
                          <a:effectLst/>
                          <a:latin typeface="Calibri"/>
                        </a:rPr>
                        <a:t>March-2020</a:t>
                      </a:r>
                    </a:p>
                  </a:txBody>
                  <a:tcPr marL="9053" marR="9053" marT="9053"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CA" sz="1000" b="0" i="0" u="none" strike="noStrike">
                          <a:solidFill>
                            <a:srgbClr val="000000"/>
                          </a:solidFill>
                          <a:effectLst/>
                          <a:latin typeface="Calibri"/>
                        </a:rPr>
                        <a:t>March-2021</a:t>
                      </a:r>
                    </a:p>
                  </a:txBody>
                  <a:tcPr marL="9053" marR="9053" marT="9053"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CA" sz="1000" b="0" i="0" u="none" strike="noStrike">
                          <a:solidFill>
                            <a:srgbClr val="000000"/>
                          </a:solidFill>
                          <a:effectLst/>
                          <a:latin typeface="Calibri"/>
                        </a:rPr>
                        <a:t>March-2022</a:t>
                      </a:r>
                    </a:p>
                  </a:txBody>
                  <a:tcPr marL="9053" marR="9053" marT="9053" marB="0" anchor="ctr">
                    <a:lnL>
                      <a:noFill/>
                    </a:lnL>
                    <a:lnR>
                      <a:noFill/>
                    </a:lnR>
                    <a:lnT>
                      <a:noFill/>
                    </a:lnT>
                    <a:lnB w="12700" cap="flat" cmpd="sng" algn="ctr">
                      <a:solidFill>
                        <a:srgbClr val="000000"/>
                      </a:solidFill>
                      <a:prstDash val="solid"/>
                      <a:round/>
                      <a:headEnd type="none" w="med" len="med"/>
                      <a:tailEnd type="none" w="med" len="med"/>
                    </a:lnB>
                  </a:tcPr>
                </a:tc>
              </a:tr>
              <a:tr h="54417">
                <a:tc>
                  <a:txBody>
                    <a:bodyPr/>
                    <a:lstStyle/>
                    <a:p>
                      <a:pPr algn="l" fontAlgn="b"/>
                      <a:r>
                        <a:rPr lang="en-CA" sz="1000" b="0" i="0" u="none" strike="noStrike">
                          <a:solidFill>
                            <a:srgbClr val="000000"/>
                          </a:solidFill>
                          <a:effectLst/>
                          <a:latin typeface="Calibri"/>
                        </a:rPr>
                        <a:t>Dashboards</a:t>
                      </a:r>
                    </a:p>
                  </a:txBody>
                  <a:tcPr marL="9053" marR="9053" marT="905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r>
                        <a:rPr lang="en-CA" sz="1000" b="0" i="0" u="none" strike="noStrike" dirty="0" err="1">
                          <a:solidFill>
                            <a:srgbClr val="000000"/>
                          </a:solidFill>
                          <a:effectLst/>
                          <a:latin typeface="Calibri"/>
                        </a:rPr>
                        <a:t>Rosevelt</a:t>
                      </a:r>
                      <a:r>
                        <a:rPr lang="en-CA" sz="1000" b="0" i="0" u="none" strike="noStrike" dirty="0">
                          <a:solidFill>
                            <a:srgbClr val="000000"/>
                          </a:solidFill>
                          <a:effectLst/>
                          <a:latin typeface="Calibri"/>
                        </a:rPr>
                        <a:t> Elk</a:t>
                      </a:r>
                    </a:p>
                  </a:txBody>
                  <a:tcPr marL="9053" marR="9053" marT="90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r>
                        <a:rPr lang="en-CA" sz="1000" b="0" i="0" u="none" strike="noStrike">
                          <a:solidFill>
                            <a:srgbClr val="000000"/>
                          </a:solidFill>
                          <a:effectLst/>
                          <a:latin typeface="Calibri"/>
                        </a:rPr>
                        <a:t>Black-tailed Deer</a:t>
                      </a:r>
                    </a:p>
                  </a:txBody>
                  <a:tcPr marL="9053" marR="9053" marT="90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r>
                        <a:rPr lang="en-CA" sz="1000" b="0" i="0" u="none" strike="noStrike">
                          <a:solidFill>
                            <a:srgbClr val="000000"/>
                          </a:solidFill>
                          <a:effectLst/>
                          <a:latin typeface="Calibri"/>
                        </a:rPr>
                        <a:t>Pacific Giant Salamander</a:t>
                      </a:r>
                    </a:p>
                  </a:txBody>
                  <a:tcPr marL="9053" marR="9053" marT="90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r>
                        <a:rPr lang="en-CA" sz="1000" b="0" i="0" u="none" strike="noStrike">
                          <a:solidFill>
                            <a:srgbClr val="000000"/>
                          </a:solidFill>
                          <a:effectLst/>
                          <a:latin typeface="Calibri"/>
                        </a:rPr>
                        <a:t>Pacific Water Shrew</a:t>
                      </a:r>
                    </a:p>
                  </a:txBody>
                  <a:tcPr marL="9053" marR="9053" marT="90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r>
                        <a:rPr lang="en-CA" sz="1000" b="0" i="0" u="none" strike="noStrike">
                          <a:solidFill>
                            <a:srgbClr val="000000"/>
                          </a:solidFill>
                          <a:effectLst/>
                          <a:latin typeface="Calibri"/>
                        </a:rPr>
                        <a:t> </a:t>
                      </a:r>
                    </a:p>
                  </a:txBody>
                  <a:tcPr marL="9053" marR="9053" marT="905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54417">
                <a:tc>
                  <a:txBody>
                    <a:bodyPr/>
                    <a:lstStyle/>
                    <a:p>
                      <a:pPr algn="l" fontAlgn="b"/>
                      <a:r>
                        <a:rPr lang="en-CA" sz="1000" b="0" i="0" u="none" strike="noStrike">
                          <a:solidFill>
                            <a:srgbClr val="000000"/>
                          </a:solidFill>
                          <a:effectLst/>
                          <a:latin typeface="Calibri"/>
                        </a:rPr>
                        <a:t> </a:t>
                      </a:r>
                    </a:p>
                  </a:txBody>
                  <a:tcPr marL="9053" marR="9053" marT="905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CA" sz="1000" b="0" i="0" u="none" strike="noStrike">
                          <a:solidFill>
                            <a:srgbClr val="000000"/>
                          </a:solidFill>
                          <a:effectLst/>
                          <a:latin typeface="Calibri"/>
                        </a:rPr>
                        <a:t>Spotted Owl</a:t>
                      </a:r>
                    </a:p>
                  </a:txBody>
                  <a:tcPr marL="9053" marR="9053" marT="90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CA" sz="1000" b="0" i="0" u="none" strike="noStrike" dirty="0">
                          <a:solidFill>
                            <a:srgbClr val="000000"/>
                          </a:solidFill>
                          <a:effectLst/>
                          <a:latin typeface="Calibri"/>
                        </a:rPr>
                        <a:t>Mountain Goat</a:t>
                      </a:r>
                    </a:p>
                  </a:txBody>
                  <a:tcPr marL="9053" marR="9053" marT="90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CA" sz="1000" b="0" i="0" u="none" strike="noStrike">
                          <a:solidFill>
                            <a:srgbClr val="000000"/>
                          </a:solidFill>
                          <a:effectLst/>
                          <a:latin typeface="Calibri"/>
                        </a:rPr>
                        <a:t>Western Screech Owl</a:t>
                      </a:r>
                    </a:p>
                  </a:txBody>
                  <a:tcPr marL="9053" marR="9053" marT="90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CA" sz="1000" b="0" i="0" u="none" strike="noStrike">
                          <a:solidFill>
                            <a:srgbClr val="000000"/>
                          </a:solidFill>
                          <a:effectLst/>
                          <a:latin typeface="Calibri"/>
                        </a:rPr>
                        <a:t>Conservation Lands</a:t>
                      </a:r>
                    </a:p>
                  </a:txBody>
                  <a:tcPr marL="9053" marR="9053" marT="90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CA" sz="1000" b="0" i="0" u="none" strike="noStrike">
                          <a:solidFill>
                            <a:srgbClr val="000000"/>
                          </a:solidFill>
                          <a:effectLst/>
                          <a:latin typeface="Calibri"/>
                        </a:rPr>
                        <a:t> </a:t>
                      </a:r>
                    </a:p>
                  </a:txBody>
                  <a:tcPr marL="9053" marR="9053" marT="905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54417">
                <a:tc>
                  <a:txBody>
                    <a:bodyPr/>
                    <a:lstStyle/>
                    <a:p>
                      <a:pPr algn="l" fontAlgn="b"/>
                      <a:r>
                        <a:rPr lang="en-CA" sz="1000" b="0" i="0" u="none" strike="noStrike">
                          <a:solidFill>
                            <a:srgbClr val="000000"/>
                          </a:solidFill>
                          <a:effectLst/>
                          <a:latin typeface="Calibri"/>
                        </a:rPr>
                        <a:t> </a:t>
                      </a:r>
                    </a:p>
                  </a:txBody>
                  <a:tcPr marL="9053" marR="9053" marT="905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CA" sz="1000" b="0" i="0" u="none" strike="noStrike">
                          <a:solidFill>
                            <a:srgbClr val="000000"/>
                          </a:solidFill>
                          <a:effectLst/>
                          <a:latin typeface="Calibri"/>
                        </a:rPr>
                        <a:t>Grizzly Bear </a:t>
                      </a:r>
                    </a:p>
                  </a:txBody>
                  <a:tcPr marL="9053" marR="9053" marT="90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CA" sz="1000" b="0" i="0" u="none" strike="noStrike">
                          <a:solidFill>
                            <a:srgbClr val="000000"/>
                          </a:solidFill>
                          <a:effectLst/>
                          <a:latin typeface="Calibri"/>
                        </a:rPr>
                        <a:t>Sturgeon</a:t>
                      </a:r>
                    </a:p>
                  </a:txBody>
                  <a:tcPr marL="9053" marR="9053" marT="90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CA" sz="1000" b="0" i="0" u="none" strike="noStrike">
                          <a:solidFill>
                            <a:srgbClr val="000000"/>
                          </a:solidFill>
                          <a:effectLst/>
                          <a:latin typeface="Calibri"/>
                        </a:rPr>
                        <a:t>Wolverine</a:t>
                      </a:r>
                    </a:p>
                  </a:txBody>
                  <a:tcPr marL="9053" marR="9053" marT="90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CA" sz="1000" b="0" i="0" u="none" strike="noStrike">
                          <a:solidFill>
                            <a:srgbClr val="000000"/>
                          </a:solidFill>
                          <a:effectLst/>
                          <a:latin typeface="Calibri"/>
                        </a:rPr>
                        <a:t>Lakes (Fisheries)</a:t>
                      </a:r>
                    </a:p>
                  </a:txBody>
                  <a:tcPr marL="9053" marR="9053" marT="90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CA" sz="1000" b="0" i="0" u="none" strike="noStrike">
                          <a:solidFill>
                            <a:srgbClr val="000000"/>
                          </a:solidFill>
                          <a:effectLst/>
                          <a:latin typeface="Calibri"/>
                        </a:rPr>
                        <a:t> </a:t>
                      </a:r>
                    </a:p>
                  </a:txBody>
                  <a:tcPr marL="9053" marR="9053" marT="905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54417">
                <a:tc>
                  <a:txBody>
                    <a:bodyPr/>
                    <a:lstStyle/>
                    <a:p>
                      <a:pPr algn="l" fontAlgn="b"/>
                      <a:r>
                        <a:rPr lang="en-CA" sz="1000" b="0" i="0" u="none" strike="noStrike">
                          <a:solidFill>
                            <a:srgbClr val="000000"/>
                          </a:solidFill>
                          <a:effectLst/>
                          <a:latin typeface="Calibri"/>
                        </a:rPr>
                        <a:t> </a:t>
                      </a:r>
                    </a:p>
                  </a:txBody>
                  <a:tcPr marL="9053" marR="9053" marT="905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CA" sz="1000" b="0" i="0" u="none" strike="noStrike">
                          <a:solidFill>
                            <a:srgbClr val="000000"/>
                          </a:solidFill>
                          <a:effectLst/>
                          <a:latin typeface="Calibri"/>
                        </a:rPr>
                        <a:t>Oregon Spotted Frog</a:t>
                      </a:r>
                    </a:p>
                  </a:txBody>
                  <a:tcPr marL="9053" marR="9053" marT="90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CA" sz="1000" b="0" i="0" u="none" strike="noStrike">
                          <a:solidFill>
                            <a:srgbClr val="000000"/>
                          </a:solidFill>
                          <a:effectLst/>
                          <a:latin typeface="Calibri"/>
                        </a:rPr>
                        <a:t>Northern Goshawk</a:t>
                      </a:r>
                    </a:p>
                  </a:txBody>
                  <a:tcPr marL="9053" marR="9053" marT="90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CA" sz="1000" b="0" i="0" u="none" strike="noStrike">
                          <a:solidFill>
                            <a:srgbClr val="000000"/>
                          </a:solidFill>
                          <a:effectLst/>
                          <a:latin typeface="Calibri"/>
                        </a:rPr>
                        <a:t>Coastal Tailed Frog</a:t>
                      </a:r>
                    </a:p>
                  </a:txBody>
                  <a:tcPr marL="9053" marR="9053" marT="90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CA" sz="1000" b="0" i="0" u="none" strike="noStrike">
                          <a:solidFill>
                            <a:srgbClr val="000000"/>
                          </a:solidFill>
                          <a:effectLst/>
                          <a:latin typeface="Calibri"/>
                        </a:rPr>
                        <a:t>Rivers (Fisheries)</a:t>
                      </a:r>
                    </a:p>
                  </a:txBody>
                  <a:tcPr marL="9053" marR="9053" marT="90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CA" sz="1000" b="0" i="0" u="none" strike="noStrike">
                          <a:solidFill>
                            <a:srgbClr val="000000"/>
                          </a:solidFill>
                          <a:effectLst/>
                          <a:latin typeface="Calibri"/>
                        </a:rPr>
                        <a:t> </a:t>
                      </a:r>
                    </a:p>
                  </a:txBody>
                  <a:tcPr marL="9053" marR="9053" marT="905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54417">
                <a:tc>
                  <a:txBody>
                    <a:bodyPr/>
                    <a:lstStyle/>
                    <a:p>
                      <a:pPr algn="l" fontAlgn="b"/>
                      <a:r>
                        <a:rPr lang="en-CA" sz="1000" b="0" i="0" u="none" strike="noStrike">
                          <a:solidFill>
                            <a:srgbClr val="000000"/>
                          </a:solidFill>
                          <a:effectLst/>
                          <a:latin typeface="Calibri"/>
                        </a:rPr>
                        <a:t> </a:t>
                      </a:r>
                    </a:p>
                  </a:txBody>
                  <a:tcPr marL="9053" marR="9053" marT="905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CA" sz="1000" b="0" i="0" u="none" strike="noStrike">
                          <a:solidFill>
                            <a:srgbClr val="000000"/>
                          </a:solidFill>
                          <a:effectLst/>
                          <a:latin typeface="Calibri"/>
                        </a:rPr>
                        <a:t>Western Painted Turtle</a:t>
                      </a:r>
                    </a:p>
                  </a:txBody>
                  <a:tcPr marL="9053" marR="9053" marT="90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CA" sz="1000" b="0" i="0" u="none" strike="noStrike">
                          <a:solidFill>
                            <a:srgbClr val="000000"/>
                          </a:solidFill>
                          <a:effectLst/>
                          <a:latin typeface="Calibri"/>
                        </a:rPr>
                        <a:t>Marbled Murrelet</a:t>
                      </a:r>
                    </a:p>
                  </a:txBody>
                  <a:tcPr marL="9053" marR="9053" marT="90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CA" sz="1000" b="0" i="0" u="none" strike="noStrike">
                          <a:solidFill>
                            <a:srgbClr val="000000"/>
                          </a:solidFill>
                          <a:effectLst/>
                          <a:latin typeface="Calibri"/>
                        </a:rPr>
                        <a:t>Phantom Orchid</a:t>
                      </a:r>
                    </a:p>
                  </a:txBody>
                  <a:tcPr marL="9053" marR="9053" marT="90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CA" sz="1000" b="0" i="0" u="none" strike="noStrike">
                          <a:solidFill>
                            <a:srgbClr val="000000"/>
                          </a:solidFill>
                          <a:effectLst/>
                          <a:latin typeface="Calibri"/>
                        </a:rPr>
                        <a:t>Foreshore habitats</a:t>
                      </a:r>
                    </a:p>
                  </a:txBody>
                  <a:tcPr marL="9053" marR="9053" marT="90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CA" sz="1000" b="0" i="0" u="none" strike="noStrike">
                          <a:solidFill>
                            <a:srgbClr val="000000"/>
                          </a:solidFill>
                          <a:effectLst/>
                          <a:latin typeface="Calibri"/>
                        </a:rPr>
                        <a:t> </a:t>
                      </a:r>
                    </a:p>
                  </a:txBody>
                  <a:tcPr marL="9053" marR="9053" marT="905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54417">
                <a:tc>
                  <a:txBody>
                    <a:bodyPr/>
                    <a:lstStyle/>
                    <a:p>
                      <a:pPr algn="l" fontAlgn="b"/>
                      <a:r>
                        <a:rPr lang="en-CA" sz="1000" b="0" i="0" u="none" strike="noStrike">
                          <a:solidFill>
                            <a:srgbClr val="000000"/>
                          </a:solidFill>
                          <a:effectLst/>
                          <a:latin typeface="Calibri"/>
                        </a:rPr>
                        <a:t> </a:t>
                      </a:r>
                    </a:p>
                  </a:txBody>
                  <a:tcPr marL="9053" marR="9053" marT="905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CA" sz="1000" b="0" i="0" u="none" strike="noStrike">
                          <a:solidFill>
                            <a:srgbClr val="000000"/>
                          </a:solidFill>
                          <a:effectLst/>
                          <a:latin typeface="Calibri"/>
                        </a:rPr>
                        <a:t>Biodiversity</a:t>
                      </a:r>
                    </a:p>
                  </a:txBody>
                  <a:tcPr marL="9053" marR="9053" marT="90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CA" sz="1000" b="0" i="0" u="none" strike="noStrike">
                          <a:solidFill>
                            <a:srgbClr val="000000"/>
                          </a:solidFill>
                          <a:effectLst/>
                          <a:latin typeface="Calibri"/>
                        </a:rPr>
                        <a:t>Old Growth</a:t>
                      </a:r>
                    </a:p>
                  </a:txBody>
                  <a:tcPr marL="9053" marR="9053" marT="90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CA" sz="1000" b="0" i="0" u="none" strike="noStrike">
                          <a:solidFill>
                            <a:srgbClr val="000000"/>
                          </a:solidFill>
                          <a:effectLst/>
                          <a:latin typeface="Calibri"/>
                        </a:rPr>
                        <a:t> </a:t>
                      </a:r>
                    </a:p>
                  </a:txBody>
                  <a:tcPr marL="9053" marR="9053" marT="90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CA" sz="1000" b="0" i="0" u="none" strike="noStrike">
                          <a:solidFill>
                            <a:srgbClr val="000000"/>
                          </a:solidFill>
                          <a:effectLst/>
                          <a:latin typeface="Calibri"/>
                        </a:rPr>
                        <a:t> </a:t>
                      </a:r>
                    </a:p>
                  </a:txBody>
                  <a:tcPr marL="9053" marR="9053" marT="90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CA" sz="1000" b="0" i="0" u="none" strike="noStrike">
                          <a:solidFill>
                            <a:srgbClr val="000000"/>
                          </a:solidFill>
                          <a:effectLst/>
                          <a:latin typeface="Calibri"/>
                        </a:rPr>
                        <a:t> </a:t>
                      </a:r>
                    </a:p>
                  </a:txBody>
                  <a:tcPr marL="9053" marR="9053" marT="905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54417">
                <a:tc>
                  <a:txBody>
                    <a:bodyPr/>
                    <a:lstStyle/>
                    <a:p>
                      <a:pPr algn="l" fontAlgn="b"/>
                      <a:r>
                        <a:rPr lang="en-CA" sz="1000" b="0" i="0" u="none" strike="noStrike">
                          <a:solidFill>
                            <a:srgbClr val="000000"/>
                          </a:solidFill>
                          <a:effectLst/>
                          <a:latin typeface="Calibri"/>
                        </a:rPr>
                        <a:t> </a:t>
                      </a:r>
                    </a:p>
                  </a:txBody>
                  <a:tcPr marL="9053" marR="9053" marT="905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CA" sz="1000" b="0" i="0" u="none" strike="noStrike">
                          <a:solidFill>
                            <a:srgbClr val="000000"/>
                          </a:solidFill>
                          <a:effectLst/>
                          <a:latin typeface="Calibri"/>
                        </a:rPr>
                        <a:t>Environmental Flow </a:t>
                      </a:r>
                    </a:p>
                  </a:txBody>
                  <a:tcPr marL="9053" marR="9053" marT="90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CA" sz="1000" b="0" i="0" u="none" strike="noStrike">
                          <a:solidFill>
                            <a:srgbClr val="000000"/>
                          </a:solidFill>
                          <a:effectLst/>
                          <a:latin typeface="Calibri"/>
                        </a:rPr>
                        <a:t> </a:t>
                      </a:r>
                    </a:p>
                  </a:txBody>
                  <a:tcPr marL="9053" marR="9053" marT="90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CA" sz="1000" b="0" i="0" u="none" strike="noStrike">
                          <a:solidFill>
                            <a:srgbClr val="000000"/>
                          </a:solidFill>
                          <a:effectLst/>
                          <a:latin typeface="Calibri"/>
                        </a:rPr>
                        <a:t> </a:t>
                      </a:r>
                    </a:p>
                  </a:txBody>
                  <a:tcPr marL="9053" marR="9053" marT="90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CA" sz="1000" b="0" i="0" u="none" strike="noStrike">
                          <a:solidFill>
                            <a:srgbClr val="000000"/>
                          </a:solidFill>
                          <a:effectLst/>
                          <a:latin typeface="Calibri"/>
                        </a:rPr>
                        <a:t> </a:t>
                      </a:r>
                    </a:p>
                  </a:txBody>
                  <a:tcPr marL="9053" marR="9053" marT="90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CA" sz="1000" b="0" i="0" u="none" strike="noStrike">
                          <a:solidFill>
                            <a:srgbClr val="000000"/>
                          </a:solidFill>
                          <a:effectLst/>
                          <a:latin typeface="Calibri"/>
                        </a:rPr>
                        <a:t> </a:t>
                      </a:r>
                    </a:p>
                  </a:txBody>
                  <a:tcPr marL="9053" marR="9053" marT="905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54417">
                <a:tc>
                  <a:txBody>
                    <a:bodyPr/>
                    <a:lstStyle/>
                    <a:p>
                      <a:pPr algn="l" fontAlgn="b"/>
                      <a:r>
                        <a:rPr lang="en-CA" sz="1000" b="0" i="0" u="none" strike="noStrike">
                          <a:solidFill>
                            <a:srgbClr val="000000"/>
                          </a:solidFill>
                          <a:effectLst/>
                          <a:latin typeface="Calibri"/>
                        </a:rPr>
                        <a:t> </a:t>
                      </a:r>
                    </a:p>
                  </a:txBody>
                  <a:tcPr marL="9053" marR="9053" marT="905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CA" sz="1000" b="0" i="0" u="none" strike="noStrike">
                          <a:solidFill>
                            <a:srgbClr val="000000"/>
                          </a:solidFill>
                          <a:effectLst/>
                          <a:latin typeface="Calibri"/>
                        </a:rPr>
                        <a:t>Tall Bugbane</a:t>
                      </a:r>
                    </a:p>
                  </a:txBody>
                  <a:tcPr marL="9053" marR="9053" marT="90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CA" sz="1000" b="0" i="0" u="none" strike="noStrike">
                          <a:solidFill>
                            <a:srgbClr val="000000"/>
                          </a:solidFill>
                          <a:effectLst/>
                          <a:latin typeface="Calibri"/>
                        </a:rPr>
                        <a:t> </a:t>
                      </a:r>
                    </a:p>
                  </a:txBody>
                  <a:tcPr marL="9053" marR="9053" marT="90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CA" sz="1000" b="0" i="0" u="none" strike="noStrike">
                          <a:solidFill>
                            <a:srgbClr val="000000"/>
                          </a:solidFill>
                          <a:effectLst/>
                          <a:latin typeface="Calibri"/>
                        </a:rPr>
                        <a:t> </a:t>
                      </a:r>
                    </a:p>
                  </a:txBody>
                  <a:tcPr marL="9053" marR="9053" marT="90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CA" sz="1000" b="0" i="0" u="none" strike="noStrike">
                          <a:solidFill>
                            <a:srgbClr val="000000"/>
                          </a:solidFill>
                          <a:effectLst/>
                          <a:latin typeface="Calibri"/>
                        </a:rPr>
                        <a:t> </a:t>
                      </a:r>
                    </a:p>
                  </a:txBody>
                  <a:tcPr marL="9053" marR="9053" marT="90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CA" sz="1000" b="0" i="0" u="none" strike="noStrike">
                          <a:solidFill>
                            <a:srgbClr val="000000"/>
                          </a:solidFill>
                          <a:effectLst/>
                          <a:latin typeface="Calibri"/>
                        </a:rPr>
                        <a:t> </a:t>
                      </a:r>
                    </a:p>
                  </a:txBody>
                  <a:tcPr marL="9053" marR="9053" marT="905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57138">
                <a:tc>
                  <a:txBody>
                    <a:bodyPr/>
                    <a:lstStyle/>
                    <a:p>
                      <a:pPr algn="l" fontAlgn="b"/>
                      <a:r>
                        <a:rPr lang="en-CA" sz="1000" b="0" i="0" u="none" strike="noStrike">
                          <a:solidFill>
                            <a:srgbClr val="000000"/>
                          </a:solidFill>
                          <a:effectLst/>
                          <a:latin typeface="Calibri"/>
                        </a:rPr>
                        <a:t> </a:t>
                      </a:r>
                    </a:p>
                  </a:txBody>
                  <a:tcPr marL="9053" marR="9053" marT="905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r>
                        <a:rPr lang="en-CA" sz="1000" b="0" i="0" u="none" strike="noStrike">
                          <a:solidFill>
                            <a:srgbClr val="000000"/>
                          </a:solidFill>
                          <a:effectLst/>
                          <a:latin typeface="Calibri"/>
                        </a:rPr>
                        <a:t>Watershed Condition</a:t>
                      </a:r>
                    </a:p>
                  </a:txBody>
                  <a:tcPr marL="9053" marR="9053" marT="90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r>
                        <a:rPr lang="en-CA" sz="1000" b="0" i="0" u="none" strike="noStrike">
                          <a:solidFill>
                            <a:srgbClr val="000000"/>
                          </a:solidFill>
                          <a:effectLst/>
                          <a:latin typeface="Calibri"/>
                        </a:rPr>
                        <a:t> </a:t>
                      </a:r>
                    </a:p>
                  </a:txBody>
                  <a:tcPr marL="9053" marR="9053" marT="90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r>
                        <a:rPr lang="en-CA" sz="1000" b="0" i="0" u="none" strike="noStrike">
                          <a:solidFill>
                            <a:srgbClr val="000000"/>
                          </a:solidFill>
                          <a:effectLst/>
                          <a:latin typeface="Calibri"/>
                        </a:rPr>
                        <a:t> </a:t>
                      </a:r>
                    </a:p>
                  </a:txBody>
                  <a:tcPr marL="9053" marR="9053" marT="90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r>
                        <a:rPr lang="en-CA" sz="1000" b="0" i="0" u="none" strike="noStrike">
                          <a:solidFill>
                            <a:srgbClr val="000000"/>
                          </a:solidFill>
                          <a:effectLst/>
                          <a:latin typeface="Calibri"/>
                        </a:rPr>
                        <a:t> </a:t>
                      </a:r>
                    </a:p>
                  </a:txBody>
                  <a:tcPr marL="9053" marR="9053" marT="90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r>
                        <a:rPr lang="en-CA" sz="1000" b="0" i="0" u="none" strike="noStrike">
                          <a:solidFill>
                            <a:srgbClr val="000000"/>
                          </a:solidFill>
                          <a:effectLst/>
                          <a:latin typeface="Calibri"/>
                        </a:rPr>
                        <a:t> </a:t>
                      </a:r>
                    </a:p>
                  </a:txBody>
                  <a:tcPr marL="9053" marR="9053" marT="905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r h="54417">
                <a:tc>
                  <a:txBody>
                    <a:bodyPr/>
                    <a:lstStyle/>
                    <a:p>
                      <a:pPr algn="l" fontAlgn="b"/>
                      <a:r>
                        <a:rPr lang="en-CA" sz="1000" b="0" i="0" u="none" strike="noStrike">
                          <a:solidFill>
                            <a:srgbClr val="000000"/>
                          </a:solidFill>
                          <a:effectLst/>
                          <a:latin typeface="Calibri"/>
                        </a:rPr>
                        <a:t>Assessment Tool</a:t>
                      </a:r>
                    </a:p>
                  </a:txBody>
                  <a:tcPr marL="9053" marR="9053" marT="905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r>
                        <a:rPr lang="en-CA" sz="1000" b="0" i="0" u="none" strike="noStrike">
                          <a:solidFill>
                            <a:srgbClr val="000000"/>
                          </a:solidFill>
                          <a:effectLst/>
                          <a:latin typeface="Calibri"/>
                        </a:rPr>
                        <a:t>Spotted Owl</a:t>
                      </a:r>
                    </a:p>
                  </a:txBody>
                  <a:tcPr marL="9053" marR="9053" marT="90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r>
                        <a:rPr lang="en-CA" sz="1000" b="0" i="0" u="none" strike="noStrike">
                          <a:solidFill>
                            <a:srgbClr val="000000"/>
                          </a:solidFill>
                          <a:effectLst/>
                          <a:latin typeface="Calibri"/>
                        </a:rPr>
                        <a:t>Grizzly Bear (CEF)</a:t>
                      </a:r>
                    </a:p>
                  </a:txBody>
                  <a:tcPr marL="9053" marR="9053" marT="90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r>
                        <a:rPr lang="en-CA" sz="1000" b="0" i="0" u="none" strike="noStrike">
                          <a:solidFill>
                            <a:srgbClr val="000000"/>
                          </a:solidFill>
                          <a:effectLst/>
                          <a:latin typeface="Calibri"/>
                        </a:rPr>
                        <a:t>Western Painted Turtle</a:t>
                      </a:r>
                    </a:p>
                  </a:txBody>
                  <a:tcPr marL="9053" marR="9053" marT="90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r>
                        <a:rPr lang="en-CA" sz="1000" b="0" i="0" u="none" strike="noStrike">
                          <a:solidFill>
                            <a:srgbClr val="000000"/>
                          </a:solidFill>
                          <a:effectLst/>
                          <a:latin typeface="Calibri"/>
                        </a:rPr>
                        <a:t>Western Screech Owl</a:t>
                      </a:r>
                    </a:p>
                  </a:txBody>
                  <a:tcPr marL="9053" marR="9053" marT="90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r>
                        <a:rPr lang="en-CA" sz="1000" b="0" i="0" u="none" strike="noStrike">
                          <a:solidFill>
                            <a:srgbClr val="000000"/>
                          </a:solidFill>
                          <a:effectLst/>
                          <a:latin typeface="Calibri"/>
                        </a:rPr>
                        <a:t>Conservation Lands</a:t>
                      </a:r>
                    </a:p>
                  </a:txBody>
                  <a:tcPr marL="9053" marR="9053" marT="905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54417">
                <a:tc>
                  <a:txBody>
                    <a:bodyPr/>
                    <a:lstStyle/>
                    <a:p>
                      <a:pPr algn="l" fontAlgn="b"/>
                      <a:r>
                        <a:rPr lang="en-CA" sz="1000" b="0" i="0" u="none" strike="noStrike">
                          <a:solidFill>
                            <a:srgbClr val="000000"/>
                          </a:solidFill>
                          <a:effectLst/>
                          <a:latin typeface="Calibri"/>
                        </a:rPr>
                        <a:t> </a:t>
                      </a:r>
                    </a:p>
                  </a:txBody>
                  <a:tcPr marL="9053" marR="9053" marT="905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CA" sz="1000" b="0" i="0" u="none" strike="noStrike">
                          <a:solidFill>
                            <a:srgbClr val="000000"/>
                          </a:solidFill>
                          <a:effectLst/>
                          <a:latin typeface="Calibri"/>
                        </a:rPr>
                        <a:t>Northern Goshawk</a:t>
                      </a:r>
                    </a:p>
                  </a:txBody>
                  <a:tcPr marL="9053" marR="9053" marT="90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CA" sz="1000" b="0" i="0" u="none" strike="noStrike">
                          <a:solidFill>
                            <a:srgbClr val="000000"/>
                          </a:solidFill>
                          <a:effectLst/>
                          <a:latin typeface="Calibri"/>
                        </a:rPr>
                        <a:t>Oregon Spotted Frog</a:t>
                      </a:r>
                    </a:p>
                  </a:txBody>
                  <a:tcPr marL="9053" marR="9053" marT="90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CA" sz="1000" b="0" i="0" u="none" strike="noStrike">
                          <a:solidFill>
                            <a:srgbClr val="000000"/>
                          </a:solidFill>
                          <a:effectLst/>
                          <a:latin typeface="Calibri"/>
                        </a:rPr>
                        <a:t>Pacific Giant Salamander</a:t>
                      </a:r>
                    </a:p>
                  </a:txBody>
                  <a:tcPr marL="9053" marR="9053" marT="90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CA" sz="1000" b="0" i="0" u="none" strike="noStrike">
                          <a:solidFill>
                            <a:srgbClr val="000000"/>
                          </a:solidFill>
                          <a:effectLst/>
                          <a:latin typeface="Calibri"/>
                        </a:rPr>
                        <a:t>Wolverine</a:t>
                      </a:r>
                    </a:p>
                  </a:txBody>
                  <a:tcPr marL="9053" marR="9053" marT="90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CA" sz="1000" b="0" i="0" u="none" strike="noStrike">
                          <a:solidFill>
                            <a:srgbClr val="000000"/>
                          </a:solidFill>
                          <a:effectLst/>
                          <a:latin typeface="Calibri"/>
                        </a:rPr>
                        <a:t>Lakes (Fisheries)</a:t>
                      </a:r>
                    </a:p>
                  </a:txBody>
                  <a:tcPr marL="9053" marR="9053" marT="905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54417">
                <a:tc>
                  <a:txBody>
                    <a:bodyPr/>
                    <a:lstStyle/>
                    <a:p>
                      <a:pPr algn="l" fontAlgn="b"/>
                      <a:r>
                        <a:rPr lang="en-CA" sz="1000" b="0" i="0" u="none" strike="noStrike">
                          <a:solidFill>
                            <a:srgbClr val="000000"/>
                          </a:solidFill>
                          <a:effectLst/>
                          <a:latin typeface="Calibri"/>
                        </a:rPr>
                        <a:t> </a:t>
                      </a:r>
                    </a:p>
                  </a:txBody>
                  <a:tcPr marL="9053" marR="9053" marT="905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CA" sz="1000" b="0" i="0" u="none" strike="noStrike">
                          <a:solidFill>
                            <a:srgbClr val="000000"/>
                          </a:solidFill>
                          <a:effectLst/>
                          <a:latin typeface="Calibri"/>
                        </a:rPr>
                        <a:t>Marbled Murrelet</a:t>
                      </a:r>
                    </a:p>
                  </a:txBody>
                  <a:tcPr marL="9053" marR="9053" marT="90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CA" sz="1000" b="0" i="0" u="none" strike="noStrike">
                          <a:solidFill>
                            <a:srgbClr val="000000"/>
                          </a:solidFill>
                          <a:effectLst/>
                          <a:latin typeface="Calibri"/>
                        </a:rPr>
                        <a:t>Watershed Condition</a:t>
                      </a:r>
                    </a:p>
                  </a:txBody>
                  <a:tcPr marL="9053" marR="9053" marT="90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CA" sz="1000" b="0" i="0" u="none" strike="noStrike">
                          <a:solidFill>
                            <a:srgbClr val="000000"/>
                          </a:solidFill>
                          <a:effectLst/>
                          <a:latin typeface="Calibri"/>
                        </a:rPr>
                        <a:t>Sturgeon</a:t>
                      </a:r>
                    </a:p>
                  </a:txBody>
                  <a:tcPr marL="9053" marR="9053" marT="90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CA" sz="1000" b="0" i="0" u="none" strike="noStrike">
                          <a:solidFill>
                            <a:srgbClr val="000000"/>
                          </a:solidFill>
                          <a:effectLst/>
                          <a:latin typeface="Calibri"/>
                        </a:rPr>
                        <a:t>Tall Bugbane</a:t>
                      </a:r>
                    </a:p>
                  </a:txBody>
                  <a:tcPr marL="9053" marR="9053" marT="90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CA" sz="1000" b="0" i="0" u="none" strike="noStrike">
                          <a:solidFill>
                            <a:srgbClr val="000000"/>
                          </a:solidFill>
                          <a:effectLst/>
                          <a:latin typeface="Calibri"/>
                        </a:rPr>
                        <a:t>Rivers (Fisheries)</a:t>
                      </a:r>
                    </a:p>
                  </a:txBody>
                  <a:tcPr marL="9053" marR="9053" marT="905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54417">
                <a:tc>
                  <a:txBody>
                    <a:bodyPr/>
                    <a:lstStyle/>
                    <a:p>
                      <a:pPr algn="l" fontAlgn="b"/>
                      <a:r>
                        <a:rPr lang="en-CA" sz="1000" b="0" i="0" u="none" strike="noStrike">
                          <a:solidFill>
                            <a:srgbClr val="000000"/>
                          </a:solidFill>
                          <a:effectLst/>
                          <a:latin typeface="Calibri"/>
                        </a:rPr>
                        <a:t> </a:t>
                      </a:r>
                    </a:p>
                  </a:txBody>
                  <a:tcPr marL="9053" marR="9053" marT="905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CA" sz="1000" b="0" i="0" u="none" strike="noStrike">
                          <a:solidFill>
                            <a:srgbClr val="000000"/>
                          </a:solidFill>
                          <a:effectLst/>
                          <a:latin typeface="Calibri"/>
                        </a:rPr>
                        <a:t>Environmental Flow </a:t>
                      </a:r>
                    </a:p>
                  </a:txBody>
                  <a:tcPr marL="9053" marR="9053" marT="90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CA" sz="1000" b="0" i="0" u="none" strike="noStrike">
                          <a:solidFill>
                            <a:srgbClr val="000000"/>
                          </a:solidFill>
                          <a:effectLst/>
                          <a:latin typeface="Calibri"/>
                        </a:rPr>
                        <a:t>Rosevelt Elk</a:t>
                      </a:r>
                    </a:p>
                  </a:txBody>
                  <a:tcPr marL="9053" marR="9053" marT="90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CA" sz="1000" b="0" i="0" u="none" strike="noStrike">
                          <a:solidFill>
                            <a:srgbClr val="000000"/>
                          </a:solidFill>
                          <a:effectLst/>
                          <a:latin typeface="Calibri"/>
                        </a:rPr>
                        <a:t>Coastal Tailed Frog</a:t>
                      </a:r>
                    </a:p>
                  </a:txBody>
                  <a:tcPr marL="9053" marR="9053" marT="90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CA" sz="1000" b="0" i="0" u="none" strike="noStrike">
                          <a:solidFill>
                            <a:srgbClr val="000000"/>
                          </a:solidFill>
                          <a:effectLst/>
                          <a:latin typeface="Calibri"/>
                        </a:rPr>
                        <a:t>Phantom Orchid</a:t>
                      </a:r>
                    </a:p>
                  </a:txBody>
                  <a:tcPr marL="9053" marR="9053" marT="90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CA" sz="1000" b="0" i="0" u="none" strike="noStrike">
                          <a:solidFill>
                            <a:srgbClr val="000000"/>
                          </a:solidFill>
                          <a:effectLst/>
                          <a:latin typeface="Calibri"/>
                        </a:rPr>
                        <a:t>Foreshore habitats</a:t>
                      </a:r>
                    </a:p>
                  </a:txBody>
                  <a:tcPr marL="9053" marR="9053" marT="905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54417">
                <a:tc>
                  <a:txBody>
                    <a:bodyPr/>
                    <a:lstStyle/>
                    <a:p>
                      <a:pPr algn="l" fontAlgn="b"/>
                      <a:r>
                        <a:rPr lang="en-CA" sz="1000" b="0" i="0" u="none" strike="noStrike">
                          <a:solidFill>
                            <a:srgbClr val="000000"/>
                          </a:solidFill>
                          <a:effectLst/>
                          <a:latin typeface="Calibri"/>
                        </a:rPr>
                        <a:t> </a:t>
                      </a:r>
                    </a:p>
                  </a:txBody>
                  <a:tcPr marL="9053" marR="9053" marT="905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CA" sz="1000" b="0" i="0" u="none" strike="noStrike">
                          <a:solidFill>
                            <a:srgbClr val="000000"/>
                          </a:solidFill>
                          <a:effectLst/>
                          <a:latin typeface="Calibri"/>
                        </a:rPr>
                        <a:t>Biodiversity</a:t>
                      </a:r>
                    </a:p>
                  </a:txBody>
                  <a:tcPr marL="9053" marR="9053" marT="90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CA" sz="1000" b="0" i="0" u="none" strike="noStrike">
                          <a:solidFill>
                            <a:srgbClr val="000000"/>
                          </a:solidFill>
                          <a:effectLst/>
                          <a:latin typeface="Calibri"/>
                        </a:rPr>
                        <a:t>Mountain Goat</a:t>
                      </a:r>
                    </a:p>
                  </a:txBody>
                  <a:tcPr marL="9053" marR="9053" marT="90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endParaRPr lang="en-CA" sz="1000" b="0" i="0" u="none" strike="noStrike">
                        <a:solidFill>
                          <a:srgbClr val="000000"/>
                        </a:solidFill>
                        <a:effectLst/>
                        <a:latin typeface="Calibri"/>
                      </a:endParaRPr>
                    </a:p>
                  </a:txBody>
                  <a:tcPr marL="9053" marR="9053" marT="90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CA" sz="1000" b="0" i="0" u="none" strike="noStrike">
                          <a:solidFill>
                            <a:srgbClr val="000000"/>
                          </a:solidFill>
                          <a:effectLst/>
                          <a:latin typeface="Calibri"/>
                        </a:rPr>
                        <a:t>Pacific Water Shrew</a:t>
                      </a:r>
                    </a:p>
                  </a:txBody>
                  <a:tcPr marL="9053" marR="9053" marT="90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CA" sz="1000" b="0" i="0" u="none" strike="noStrike">
                          <a:solidFill>
                            <a:srgbClr val="000000"/>
                          </a:solidFill>
                          <a:effectLst/>
                          <a:latin typeface="Calibri"/>
                        </a:rPr>
                        <a:t> </a:t>
                      </a:r>
                    </a:p>
                  </a:txBody>
                  <a:tcPr marL="9053" marR="9053" marT="905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54417">
                <a:tc>
                  <a:txBody>
                    <a:bodyPr/>
                    <a:lstStyle/>
                    <a:p>
                      <a:pPr algn="l" fontAlgn="b"/>
                      <a:r>
                        <a:rPr lang="en-CA" sz="1000" b="0" i="0" u="none" strike="noStrike">
                          <a:solidFill>
                            <a:srgbClr val="000000"/>
                          </a:solidFill>
                          <a:effectLst/>
                          <a:latin typeface="Calibri"/>
                        </a:rPr>
                        <a:t> </a:t>
                      </a:r>
                    </a:p>
                  </a:txBody>
                  <a:tcPr marL="9053" marR="9053" marT="905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endParaRPr lang="en-CA" sz="1000" b="0" i="0" u="none" strike="noStrike">
                        <a:solidFill>
                          <a:srgbClr val="000000"/>
                        </a:solidFill>
                        <a:effectLst/>
                        <a:latin typeface="Calibri"/>
                      </a:endParaRPr>
                    </a:p>
                  </a:txBody>
                  <a:tcPr marL="9053" marR="9053" marT="90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CA" sz="1000" b="0" i="0" u="none" strike="noStrike">
                          <a:solidFill>
                            <a:srgbClr val="000000"/>
                          </a:solidFill>
                          <a:effectLst/>
                          <a:latin typeface="Calibri"/>
                        </a:rPr>
                        <a:t>Black-tailed Deer</a:t>
                      </a:r>
                    </a:p>
                  </a:txBody>
                  <a:tcPr marL="9053" marR="9053" marT="90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endParaRPr lang="en-CA" sz="1000" b="0" i="0" u="none" strike="noStrike">
                        <a:solidFill>
                          <a:srgbClr val="000000"/>
                        </a:solidFill>
                        <a:effectLst/>
                        <a:latin typeface="Calibri"/>
                      </a:endParaRPr>
                    </a:p>
                  </a:txBody>
                  <a:tcPr marL="9053" marR="9053" marT="90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CA" sz="1000" b="0" i="0" u="none" strike="noStrike">
                          <a:solidFill>
                            <a:srgbClr val="000000"/>
                          </a:solidFill>
                          <a:effectLst/>
                          <a:latin typeface="Calibri"/>
                        </a:rPr>
                        <a:t> </a:t>
                      </a:r>
                    </a:p>
                  </a:txBody>
                  <a:tcPr marL="9053" marR="9053" marT="90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CA" sz="1000" b="0" i="0" u="none" strike="noStrike">
                          <a:solidFill>
                            <a:srgbClr val="000000"/>
                          </a:solidFill>
                          <a:effectLst/>
                          <a:latin typeface="Calibri"/>
                        </a:rPr>
                        <a:t> </a:t>
                      </a:r>
                    </a:p>
                  </a:txBody>
                  <a:tcPr marL="9053" marR="9053" marT="905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57138">
                <a:tc>
                  <a:txBody>
                    <a:bodyPr/>
                    <a:lstStyle/>
                    <a:p>
                      <a:pPr algn="l" fontAlgn="b"/>
                      <a:r>
                        <a:rPr lang="en-CA" sz="1000" b="0" i="0" u="none" strike="noStrike">
                          <a:solidFill>
                            <a:srgbClr val="000000"/>
                          </a:solidFill>
                          <a:effectLst/>
                          <a:latin typeface="Calibri"/>
                        </a:rPr>
                        <a:t> </a:t>
                      </a:r>
                    </a:p>
                  </a:txBody>
                  <a:tcPr marL="9053" marR="9053" marT="905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r>
                        <a:rPr lang="en-CA" sz="1000" b="0" i="0" u="none" strike="noStrike">
                          <a:solidFill>
                            <a:srgbClr val="000000"/>
                          </a:solidFill>
                          <a:effectLst/>
                          <a:latin typeface="Calibri"/>
                        </a:rPr>
                        <a:t> </a:t>
                      </a:r>
                    </a:p>
                  </a:txBody>
                  <a:tcPr marL="9053" marR="9053" marT="90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r>
                        <a:rPr lang="en-CA" sz="1000" b="0" i="0" u="none" strike="noStrike">
                          <a:solidFill>
                            <a:srgbClr val="000000"/>
                          </a:solidFill>
                          <a:effectLst/>
                          <a:latin typeface="Calibri"/>
                        </a:rPr>
                        <a:t>Old Growth</a:t>
                      </a:r>
                    </a:p>
                  </a:txBody>
                  <a:tcPr marL="9053" marR="9053" marT="90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r>
                        <a:rPr lang="en-CA" sz="1000" b="0" i="0" u="none" strike="noStrike">
                          <a:solidFill>
                            <a:srgbClr val="000000"/>
                          </a:solidFill>
                          <a:effectLst/>
                          <a:latin typeface="Calibri"/>
                        </a:rPr>
                        <a:t> </a:t>
                      </a:r>
                    </a:p>
                  </a:txBody>
                  <a:tcPr marL="9053" marR="9053" marT="90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r>
                        <a:rPr lang="en-CA" sz="1000" b="0" i="0" u="none" strike="noStrike">
                          <a:solidFill>
                            <a:srgbClr val="000000"/>
                          </a:solidFill>
                          <a:effectLst/>
                          <a:latin typeface="Calibri"/>
                        </a:rPr>
                        <a:t> </a:t>
                      </a:r>
                    </a:p>
                  </a:txBody>
                  <a:tcPr marL="9053" marR="9053" marT="90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r>
                        <a:rPr lang="en-CA" sz="1000" b="0" i="0" u="none" strike="noStrike">
                          <a:solidFill>
                            <a:srgbClr val="000000"/>
                          </a:solidFill>
                          <a:effectLst/>
                          <a:latin typeface="Calibri"/>
                        </a:rPr>
                        <a:t> </a:t>
                      </a:r>
                    </a:p>
                  </a:txBody>
                  <a:tcPr marL="9053" marR="9053" marT="905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r h="54417">
                <a:tc>
                  <a:txBody>
                    <a:bodyPr/>
                    <a:lstStyle/>
                    <a:p>
                      <a:pPr algn="l" fontAlgn="b"/>
                      <a:r>
                        <a:rPr lang="en-CA" sz="1000" b="0" i="0" u="none" strike="noStrike">
                          <a:solidFill>
                            <a:srgbClr val="000000"/>
                          </a:solidFill>
                          <a:effectLst/>
                          <a:latin typeface="Calibri"/>
                        </a:rPr>
                        <a:t>Report Tool</a:t>
                      </a:r>
                    </a:p>
                  </a:txBody>
                  <a:tcPr marL="9053" marR="9053" marT="905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r>
                        <a:rPr lang="en-CA" sz="1000" b="0" i="0" u="none" strike="noStrike">
                          <a:solidFill>
                            <a:srgbClr val="000000"/>
                          </a:solidFill>
                          <a:effectLst/>
                          <a:latin typeface="Calibri"/>
                        </a:rPr>
                        <a:t>Spotted Owl</a:t>
                      </a:r>
                    </a:p>
                  </a:txBody>
                  <a:tcPr marL="9053" marR="9053" marT="90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r>
                        <a:rPr lang="en-CA" sz="1000" b="0" i="0" u="none" strike="noStrike">
                          <a:solidFill>
                            <a:srgbClr val="000000"/>
                          </a:solidFill>
                          <a:effectLst/>
                          <a:latin typeface="Calibri"/>
                        </a:rPr>
                        <a:t>Old Growth</a:t>
                      </a:r>
                    </a:p>
                  </a:txBody>
                  <a:tcPr marL="9053" marR="9053" marT="90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r>
                        <a:rPr lang="en-CA" sz="1000" b="0" i="0" u="none" strike="noStrike">
                          <a:solidFill>
                            <a:srgbClr val="000000"/>
                          </a:solidFill>
                          <a:effectLst/>
                          <a:latin typeface="Calibri"/>
                        </a:rPr>
                        <a:t>Oregon Spotted Frog</a:t>
                      </a:r>
                    </a:p>
                  </a:txBody>
                  <a:tcPr marL="9053" marR="9053" marT="90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r>
                        <a:rPr lang="en-CA" sz="1000" b="0" i="0" u="none" strike="noStrike">
                          <a:solidFill>
                            <a:srgbClr val="000000"/>
                          </a:solidFill>
                          <a:effectLst/>
                          <a:latin typeface="Calibri"/>
                        </a:rPr>
                        <a:t>Western Screech Owl</a:t>
                      </a:r>
                    </a:p>
                  </a:txBody>
                  <a:tcPr marL="9053" marR="9053" marT="90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r>
                        <a:rPr lang="en-CA" sz="1000" b="0" i="0" u="none" strike="noStrike">
                          <a:solidFill>
                            <a:srgbClr val="000000"/>
                          </a:solidFill>
                          <a:effectLst/>
                          <a:latin typeface="Calibri"/>
                        </a:rPr>
                        <a:t>Conservation Lands</a:t>
                      </a:r>
                    </a:p>
                  </a:txBody>
                  <a:tcPr marL="9053" marR="9053" marT="905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54417">
                <a:tc>
                  <a:txBody>
                    <a:bodyPr/>
                    <a:lstStyle/>
                    <a:p>
                      <a:pPr algn="l" fontAlgn="b"/>
                      <a:r>
                        <a:rPr lang="en-CA" sz="1000" b="0" i="0" u="none" strike="noStrike">
                          <a:solidFill>
                            <a:srgbClr val="000000"/>
                          </a:solidFill>
                          <a:effectLst/>
                          <a:latin typeface="Calibri"/>
                        </a:rPr>
                        <a:t> </a:t>
                      </a:r>
                    </a:p>
                  </a:txBody>
                  <a:tcPr marL="9053" marR="9053" marT="905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CA" sz="1000" b="0" i="0" u="none" strike="noStrike">
                          <a:solidFill>
                            <a:srgbClr val="000000"/>
                          </a:solidFill>
                          <a:effectLst/>
                          <a:latin typeface="Calibri"/>
                        </a:rPr>
                        <a:t>Environmental Flow </a:t>
                      </a:r>
                    </a:p>
                  </a:txBody>
                  <a:tcPr marL="9053" marR="9053" marT="90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CA" sz="1000" b="0" i="0" u="none" strike="noStrike">
                          <a:solidFill>
                            <a:srgbClr val="000000"/>
                          </a:solidFill>
                          <a:effectLst/>
                          <a:latin typeface="Calibri"/>
                        </a:rPr>
                        <a:t>Rosevelt Elk</a:t>
                      </a:r>
                    </a:p>
                  </a:txBody>
                  <a:tcPr marL="9053" marR="9053" marT="90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CA" sz="1000" b="0" i="0" u="none" strike="noStrike">
                          <a:solidFill>
                            <a:srgbClr val="000000"/>
                          </a:solidFill>
                          <a:effectLst/>
                          <a:latin typeface="Calibri"/>
                        </a:rPr>
                        <a:t>Watershed Condition</a:t>
                      </a:r>
                    </a:p>
                  </a:txBody>
                  <a:tcPr marL="9053" marR="9053" marT="90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CA" sz="1000" b="0" i="0" u="none" strike="noStrike">
                          <a:solidFill>
                            <a:srgbClr val="000000"/>
                          </a:solidFill>
                          <a:effectLst/>
                          <a:latin typeface="Calibri"/>
                        </a:rPr>
                        <a:t>Wolverine</a:t>
                      </a:r>
                    </a:p>
                  </a:txBody>
                  <a:tcPr marL="9053" marR="9053" marT="90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CA" sz="1000" b="0" i="0" u="none" strike="noStrike">
                          <a:solidFill>
                            <a:srgbClr val="000000"/>
                          </a:solidFill>
                          <a:effectLst/>
                          <a:latin typeface="Calibri"/>
                        </a:rPr>
                        <a:t>Lakes (Fisheries)</a:t>
                      </a:r>
                    </a:p>
                  </a:txBody>
                  <a:tcPr marL="9053" marR="9053" marT="905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54417">
                <a:tc>
                  <a:txBody>
                    <a:bodyPr/>
                    <a:lstStyle/>
                    <a:p>
                      <a:pPr algn="l" fontAlgn="b"/>
                      <a:r>
                        <a:rPr lang="en-CA" sz="1000" b="0" i="0" u="none" strike="noStrike">
                          <a:solidFill>
                            <a:srgbClr val="000000"/>
                          </a:solidFill>
                          <a:effectLst/>
                          <a:latin typeface="Calibri"/>
                        </a:rPr>
                        <a:t> </a:t>
                      </a:r>
                    </a:p>
                  </a:txBody>
                  <a:tcPr marL="9053" marR="9053" marT="905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CA" sz="1000" b="0" i="0" u="none" strike="noStrike">
                          <a:solidFill>
                            <a:srgbClr val="000000"/>
                          </a:solidFill>
                          <a:effectLst/>
                          <a:latin typeface="Calibri"/>
                        </a:rPr>
                        <a:t> </a:t>
                      </a:r>
                    </a:p>
                  </a:txBody>
                  <a:tcPr marL="9053" marR="9053" marT="90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CA" sz="1000" b="0" i="0" u="none" strike="noStrike">
                          <a:solidFill>
                            <a:srgbClr val="000000"/>
                          </a:solidFill>
                          <a:effectLst/>
                          <a:latin typeface="Calibri"/>
                        </a:rPr>
                        <a:t>Grizzly Bear (CEF)</a:t>
                      </a:r>
                    </a:p>
                  </a:txBody>
                  <a:tcPr marL="9053" marR="9053" marT="90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CA" sz="1000" b="0" i="0" u="none" strike="noStrike">
                          <a:solidFill>
                            <a:srgbClr val="000000"/>
                          </a:solidFill>
                          <a:effectLst/>
                          <a:latin typeface="Calibri"/>
                        </a:rPr>
                        <a:t>Pacific Giant Salamander</a:t>
                      </a:r>
                    </a:p>
                  </a:txBody>
                  <a:tcPr marL="9053" marR="9053" marT="90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CA" sz="1000" b="0" i="0" u="none" strike="noStrike">
                          <a:solidFill>
                            <a:srgbClr val="000000"/>
                          </a:solidFill>
                          <a:effectLst/>
                          <a:latin typeface="Calibri"/>
                        </a:rPr>
                        <a:t>Coastal Tailed Frog</a:t>
                      </a:r>
                    </a:p>
                  </a:txBody>
                  <a:tcPr marL="9053" marR="9053" marT="90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CA" sz="1000" b="0" i="0" u="none" strike="noStrike">
                          <a:solidFill>
                            <a:srgbClr val="000000"/>
                          </a:solidFill>
                          <a:effectLst/>
                          <a:latin typeface="Calibri"/>
                        </a:rPr>
                        <a:t>Rivers (Fisheries)</a:t>
                      </a:r>
                    </a:p>
                  </a:txBody>
                  <a:tcPr marL="9053" marR="9053" marT="905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54417">
                <a:tc>
                  <a:txBody>
                    <a:bodyPr/>
                    <a:lstStyle/>
                    <a:p>
                      <a:pPr algn="l" fontAlgn="b"/>
                      <a:r>
                        <a:rPr lang="en-CA" sz="1000" b="0" i="0" u="none" strike="noStrike" dirty="0">
                          <a:solidFill>
                            <a:srgbClr val="000000"/>
                          </a:solidFill>
                          <a:effectLst/>
                          <a:latin typeface="Calibri"/>
                        </a:rPr>
                        <a:t> </a:t>
                      </a:r>
                    </a:p>
                  </a:txBody>
                  <a:tcPr marL="9053" marR="9053" marT="905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CA" sz="1000" b="0" i="0" u="none" strike="noStrike">
                          <a:solidFill>
                            <a:srgbClr val="000000"/>
                          </a:solidFill>
                          <a:effectLst/>
                          <a:latin typeface="Calibri"/>
                        </a:rPr>
                        <a:t> </a:t>
                      </a:r>
                    </a:p>
                  </a:txBody>
                  <a:tcPr marL="9053" marR="9053" marT="90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CA" sz="1000" b="0" i="0" u="none" strike="noStrike">
                          <a:solidFill>
                            <a:srgbClr val="000000"/>
                          </a:solidFill>
                          <a:effectLst/>
                          <a:latin typeface="Calibri"/>
                        </a:rPr>
                        <a:t>Mountain Goats</a:t>
                      </a:r>
                    </a:p>
                  </a:txBody>
                  <a:tcPr marL="9053" marR="9053" marT="90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CA" sz="1000" b="0" i="0" u="none" strike="noStrike">
                          <a:solidFill>
                            <a:srgbClr val="000000"/>
                          </a:solidFill>
                          <a:effectLst/>
                          <a:latin typeface="Calibri"/>
                        </a:rPr>
                        <a:t>Sturgeon</a:t>
                      </a:r>
                    </a:p>
                  </a:txBody>
                  <a:tcPr marL="9053" marR="9053" marT="90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CA" sz="1000" b="0" i="0" u="none" strike="noStrike">
                          <a:solidFill>
                            <a:srgbClr val="000000"/>
                          </a:solidFill>
                          <a:effectLst/>
                          <a:latin typeface="Calibri"/>
                        </a:rPr>
                        <a:t>Tall Bugbane</a:t>
                      </a:r>
                    </a:p>
                  </a:txBody>
                  <a:tcPr marL="9053" marR="9053" marT="90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CA" sz="1000" b="0" i="0" u="none" strike="noStrike">
                          <a:solidFill>
                            <a:srgbClr val="000000"/>
                          </a:solidFill>
                          <a:effectLst/>
                          <a:latin typeface="Calibri"/>
                        </a:rPr>
                        <a:t>Foreshore habitats</a:t>
                      </a:r>
                    </a:p>
                  </a:txBody>
                  <a:tcPr marL="9053" marR="9053" marT="905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54417">
                <a:tc>
                  <a:txBody>
                    <a:bodyPr/>
                    <a:lstStyle/>
                    <a:p>
                      <a:pPr algn="l" fontAlgn="b"/>
                      <a:r>
                        <a:rPr lang="en-CA" sz="1000" b="0" i="0" u="none" strike="noStrike">
                          <a:solidFill>
                            <a:srgbClr val="000000"/>
                          </a:solidFill>
                          <a:effectLst/>
                          <a:latin typeface="Calibri"/>
                        </a:rPr>
                        <a:t> </a:t>
                      </a:r>
                    </a:p>
                  </a:txBody>
                  <a:tcPr marL="9053" marR="9053" marT="905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CA" sz="1000" b="0" i="0" u="none" strike="noStrike" dirty="0">
                          <a:solidFill>
                            <a:srgbClr val="000000"/>
                          </a:solidFill>
                          <a:effectLst/>
                          <a:latin typeface="Calibri"/>
                        </a:rPr>
                        <a:t> </a:t>
                      </a:r>
                    </a:p>
                  </a:txBody>
                  <a:tcPr marL="9053" marR="9053" marT="90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CA" sz="1000" b="0" i="0" u="none" strike="noStrike">
                          <a:solidFill>
                            <a:srgbClr val="000000"/>
                          </a:solidFill>
                          <a:effectLst/>
                          <a:latin typeface="Calibri"/>
                        </a:rPr>
                        <a:t>Black-tailed Deer</a:t>
                      </a:r>
                    </a:p>
                  </a:txBody>
                  <a:tcPr marL="9053" marR="9053" marT="90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CA" sz="1000" b="0" i="0" u="none" strike="noStrike">
                          <a:solidFill>
                            <a:srgbClr val="000000"/>
                          </a:solidFill>
                          <a:effectLst/>
                          <a:latin typeface="Calibri"/>
                        </a:rPr>
                        <a:t>Northern Goshawk</a:t>
                      </a:r>
                    </a:p>
                  </a:txBody>
                  <a:tcPr marL="9053" marR="9053" marT="90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CA" sz="1000" b="0" i="0" u="none" strike="noStrike">
                          <a:solidFill>
                            <a:srgbClr val="000000"/>
                          </a:solidFill>
                          <a:effectLst/>
                          <a:latin typeface="Calibri"/>
                        </a:rPr>
                        <a:t>Phantom Orchid</a:t>
                      </a:r>
                    </a:p>
                  </a:txBody>
                  <a:tcPr marL="9053" marR="9053" marT="90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CA" sz="1000" b="0" i="0" u="none" strike="noStrike">
                          <a:solidFill>
                            <a:srgbClr val="000000"/>
                          </a:solidFill>
                          <a:effectLst/>
                          <a:latin typeface="Calibri"/>
                        </a:rPr>
                        <a:t> </a:t>
                      </a:r>
                    </a:p>
                  </a:txBody>
                  <a:tcPr marL="9053" marR="9053" marT="905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54417">
                <a:tc>
                  <a:txBody>
                    <a:bodyPr/>
                    <a:lstStyle/>
                    <a:p>
                      <a:pPr algn="l" fontAlgn="b"/>
                      <a:r>
                        <a:rPr lang="en-CA" sz="1000" b="0" i="0" u="none" strike="noStrike">
                          <a:solidFill>
                            <a:srgbClr val="000000"/>
                          </a:solidFill>
                          <a:effectLst/>
                          <a:latin typeface="Calibri"/>
                        </a:rPr>
                        <a:t> </a:t>
                      </a:r>
                    </a:p>
                  </a:txBody>
                  <a:tcPr marL="9053" marR="9053" marT="905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CA" sz="1000" b="0" i="0" u="none" strike="noStrike">
                          <a:solidFill>
                            <a:srgbClr val="000000"/>
                          </a:solidFill>
                          <a:effectLst/>
                          <a:latin typeface="Calibri"/>
                        </a:rPr>
                        <a:t> </a:t>
                      </a:r>
                    </a:p>
                  </a:txBody>
                  <a:tcPr marL="9053" marR="9053" marT="90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CA" sz="1000" b="0" i="0" u="none" strike="noStrike">
                          <a:solidFill>
                            <a:srgbClr val="000000"/>
                          </a:solidFill>
                          <a:effectLst/>
                          <a:latin typeface="Calibri"/>
                        </a:rPr>
                        <a:t> </a:t>
                      </a:r>
                    </a:p>
                  </a:txBody>
                  <a:tcPr marL="9053" marR="9053" marT="90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CA" sz="1000" b="0" i="0" u="none" strike="noStrike">
                          <a:solidFill>
                            <a:srgbClr val="000000"/>
                          </a:solidFill>
                          <a:effectLst/>
                          <a:latin typeface="Calibri"/>
                        </a:rPr>
                        <a:t>Marbled Murrelet</a:t>
                      </a:r>
                    </a:p>
                  </a:txBody>
                  <a:tcPr marL="9053" marR="9053" marT="90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CA" sz="1000" b="0" i="0" u="none" strike="noStrike">
                          <a:solidFill>
                            <a:srgbClr val="000000"/>
                          </a:solidFill>
                          <a:effectLst/>
                          <a:latin typeface="Calibri"/>
                        </a:rPr>
                        <a:t>Wolverine</a:t>
                      </a:r>
                    </a:p>
                  </a:txBody>
                  <a:tcPr marL="9053" marR="9053" marT="90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CA" sz="1000" b="0" i="0" u="none" strike="noStrike">
                          <a:solidFill>
                            <a:srgbClr val="000000"/>
                          </a:solidFill>
                          <a:effectLst/>
                          <a:latin typeface="Calibri"/>
                        </a:rPr>
                        <a:t> </a:t>
                      </a:r>
                    </a:p>
                  </a:txBody>
                  <a:tcPr marL="9053" marR="9053" marT="905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57138">
                <a:tc>
                  <a:txBody>
                    <a:bodyPr/>
                    <a:lstStyle/>
                    <a:p>
                      <a:pPr algn="l" fontAlgn="b"/>
                      <a:r>
                        <a:rPr lang="en-CA" sz="1000" b="0" i="0" u="none" strike="noStrike">
                          <a:solidFill>
                            <a:srgbClr val="000000"/>
                          </a:solidFill>
                          <a:effectLst/>
                          <a:latin typeface="Calibri"/>
                        </a:rPr>
                        <a:t> </a:t>
                      </a:r>
                    </a:p>
                  </a:txBody>
                  <a:tcPr marL="9053" marR="9053" marT="905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r>
                        <a:rPr lang="en-CA" sz="1000" b="0" i="0" u="none" strike="noStrike">
                          <a:solidFill>
                            <a:srgbClr val="000000"/>
                          </a:solidFill>
                          <a:effectLst/>
                          <a:latin typeface="Calibri"/>
                        </a:rPr>
                        <a:t> </a:t>
                      </a:r>
                    </a:p>
                  </a:txBody>
                  <a:tcPr marL="9053" marR="9053" marT="90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r>
                        <a:rPr lang="en-CA" sz="1000" b="0" i="0" u="none" strike="noStrike">
                          <a:solidFill>
                            <a:srgbClr val="000000"/>
                          </a:solidFill>
                          <a:effectLst/>
                          <a:latin typeface="Calibri"/>
                        </a:rPr>
                        <a:t> </a:t>
                      </a:r>
                    </a:p>
                  </a:txBody>
                  <a:tcPr marL="9053" marR="9053" marT="90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r>
                        <a:rPr lang="en-CA" sz="1000" b="0" i="0" u="none" strike="noStrike">
                          <a:solidFill>
                            <a:srgbClr val="000000"/>
                          </a:solidFill>
                          <a:effectLst/>
                          <a:latin typeface="Calibri"/>
                        </a:rPr>
                        <a:t>Western Painted Turtle</a:t>
                      </a:r>
                    </a:p>
                  </a:txBody>
                  <a:tcPr marL="9053" marR="9053" marT="90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r>
                        <a:rPr lang="en-CA" sz="1000" b="0" i="0" u="none" strike="noStrike">
                          <a:solidFill>
                            <a:srgbClr val="000000"/>
                          </a:solidFill>
                          <a:effectLst/>
                          <a:latin typeface="Calibri"/>
                        </a:rPr>
                        <a:t>Pacific Water Shrew</a:t>
                      </a:r>
                    </a:p>
                  </a:txBody>
                  <a:tcPr marL="9053" marR="9053" marT="90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r>
                        <a:rPr lang="en-CA" sz="1000" b="0" i="0" u="none" strike="noStrike">
                          <a:solidFill>
                            <a:srgbClr val="000000"/>
                          </a:solidFill>
                          <a:effectLst/>
                          <a:latin typeface="Calibri"/>
                        </a:rPr>
                        <a:t> </a:t>
                      </a:r>
                    </a:p>
                  </a:txBody>
                  <a:tcPr marL="9053" marR="9053" marT="905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r h="57138">
                <a:tc>
                  <a:txBody>
                    <a:bodyPr/>
                    <a:lstStyle/>
                    <a:p>
                      <a:pPr algn="l" fontAlgn="b"/>
                      <a:r>
                        <a:rPr lang="en-CA" sz="1000" b="0" i="0" u="none" strike="noStrike">
                          <a:solidFill>
                            <a:srgbClr val="000000"/>
                          </a:solidFill>
                          <a:effectLst/>
                          <a:latin typeface="Calibri"/>
                        </a:rPr>
                        <a:t>Data Layers</a:t>
                      </a:r>
                    </a:p>
                  </a:txBody>
                  <a:tcPr marL="9053" marR="9053" marT="905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CA" sz="1000" b="0" i="0" u="none" strike="noStrike">
                          <a:solidFill>
                            <a:srgbClr val="000000"/>
                          </a:solidFill>
                          <a:effectLst/>
                          <a:latin typeface="Calibri"/>
                        </a:rPr>
                        <a:t>Constraints/Protected</a:t>
                      </a:r>
                    </a:p>
                  </a:txBody>
                  <a:tcPr marL="9053" marR="9053" marT="90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CA" sz="1000" b="0" i="0" u="none" strike="noStrike">
                          <a:solidFill>
                            <a:srgbClr val="000000"/>
                          </a:solidFill>
                          <a:effectLst/>
                          <a:latin typeface="Calibri"/>
                        </a:rPr>
                        <a:t>Disturbance</a:t>
                      </a:r>
                    </a:p>
                  </a:txBody>
                  <a:tcPr marL="9053" marR="9053" marT="90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CA" sz="1000" b="0" i="0" u="none" strike="noStrike">
                          <a:solidFill>
                            <a:srgbClr val="000000"/>
                          </a:solidFill>
                          <a:effectLst/>
                          <a:latin typeface="Calibri"/>
                        </a:rPr>
                        <a:t> </a:t>
                      </a:r>
                    </a:p>
                  </a:txBody>
                  <a:tcPr marL="9053" marR="9053" marT="90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CA" sz="1000" b="0" i="0" u="none" strike="noStrike">
                          <a:solidFill>
                            <a:srgbClr val="000000"/>
                          </a:solidFill>
                          <a:effectLst/>
                          <a:latin typeface="Calibri"/>
                        </a:rPr>
                        <a:t> </a:t>
                      </a:r>
                    </a:p>
                  </a:txBody>
                  <a:tcPr marL="9053" marR="9053" marT="90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CA" sz="1000" b="0" i="0" u="none" strike="noStrike" dirty="0">
                          <a:solidFill>
                            <a:srgbClr val="000000"/>
                          </a:solidFill>
                          <a:effectLst/>
                          <a:latin typeface="Calibri"/>
                        </a:rPr>
                        <a:t> </a:t>
                      </a:r>
                    </a:p>
                  </a:txBody>
                  <a:tcPr marL="9053" marR="9053" marT="905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TextBox 2"/>
          <p:cNvSpPr txBox="1"/>
          <p:nvPr/>
        </p:nvSpPr>
        <p:spPr>
          <a:xfrm>
            <a:off x="2267744" y="1556792"/>
            <a:ext cx="4248472" cy="369332"/>
          </a:xfrm>
          <a:prstGeom prst="rect">
            <a:avLst/>
          </a:prstGeom>
          <a:noFill/>
        </p:spPr>
        <p:txBody>
          <a:bodyPr wrap="square" rtlCol="0">
            <a:spAutoFit/>
          </a:bodyPr>
          <a:lstStyle/>
          <a:p>
            <a:r>
              <a:rPr lang="en-CA" dirty="0"/>
              <a:t>South Coast SBOT Delivery Schedule</a:t>
            </a:r>
          </a:p>
        </p:txBody>
      </p:sp>
    </p:spTree>
    <p:extLst>
      <p:ext uri="{BB962C8B-B14F-4D97-AF65-F5344CB8AC3E}">
        <p14:creationId xmlns:p14="http://schemas.microsoft.com/office/powerpoint/2010/main" xmlns="" val="1980673343"/>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MAMU Intro Panel</a:t>
            </a:r>
            <a:endParaRPr lang="en-CA" dirty="0"/>
          </a:p>
        </p:txBody>
      </p:sp>
      <p:sp>
        <p:nvSpPr>
          <p:cNvPr id="3" name="Content Placeholder 2"/>
          <p:cNvSpPr>
            <a:spLocks noGrp="1"/>
          </p:cNvSpPr>
          <p:nvPr>
            <p:ph sz="quarter" idx="1"/>
          </p:nvPr>
        </p:nvSpPr>
        <p:spPr/>
        <p:txBody>
          <a:bodyPr/>
          <a:lstStyle/>
          <a:p>
            <a:endParaRPr lang="en-CA"/>
          </a:p>
        </p:txBody>
      </p:sp>
      <p:pic>
        <p:nvPicPr>
          <p:cNvPr id="1027" name="Picture 3"/>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0" y="404664"/>
            <a:ext cx="9101811" cy="568863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23674911"/>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MAMU Habitat and Depletion</a:t>
            </a:r>
            <a:endParaRPr lang="en-CA" dirty="0"/>
          </a:p>
        </p:txBody>
      </p:sp>
      <p:sp>
        <p:nvSpPr>
          <p:cNvPr id="3" name="Content Placeholder 2"/>
          <p:cNvSpPr>
            <a:spLocks noGrp="1"/>
          </p:cNvSpPr>
          <p:nvPr>
            <p:ph sz="quarter" idx="1"/>
          </p:nvPr>
        </p:nvSpPr>
        <p:spPr/>
        <p:txBody>
          <a:bodyPr/>
          <a:lstStyle/>
          <a:p>
            <a:endParaRPr lang="en-CA"/>
          </a:p>
        </p:txBody>
      </p:sp>
      <p:pic>
        <p:nvPicPr>
          <p:cNvPr id="2050" name="Picture 2"/>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4805" y="404664"/>
            <a:ext cx="9139195" cy="571199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1" name="Picture 3"/>
          <p:cNvPicPr>
            <a:picLocks noChangeAspect="1" noChangeArrowheads="1"/>
          </p:cNvPicPr>
          <p:nvPr/>
        </p:nvPicPr>
        <p:blipFill>
          <a:blip r:embed="rId4" cstate="screen">
            <a:extLst>
              <a:ext uri="{28A0092B-C50C-407E-A947-70E740481C1C}">
                <a14:useLocalDpi xmlns:a14="http://schemas.microsoft.com/office/drawing/2010/main" xmlns=""/>
              </a:ext>
            </a:extLst>
          </a:blip>
          <a:srcRect/>
          <a:stretch>
            <a:fillRect/>
          </a:stretch>
        </p:blipFill>
        <p:spPr bwMode="auto">
          <a:xfrm>
            <a:off x="0" y="404664"/>
            <a:ext cx="9144000" cy="5715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286275856"/>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MAMU – Conservation Region Gauge</a:t>
            </a:r>
            <a:endParaRPr lang="en-CA" dirty="0"/>
          </a:p>
        </p:txBody>
      </p:sp>
      <p:sp>
        <p:nvSpPr>
          <p:cNvPr id="3" name="Content Placeholder 2"/>
          <p:cNvSpPr>
            <a:spLocks noGrp="1"/>
          </p:cNvSpPr>
          <p:nvPr>
            <p:ph sz="quarter" idx="1"/>
          </p:nvPr>
        </p:nvSpPr>
        <p:spPr/>
        <p:txBody>
          <a:bodyPr/>
          <a:lstStyle/>
          <a:p>
            <a:endParaRPr lang="en-CA"/>
          </a:p>
        </p:txBody>
      </p:sp>
      <p:pic>
        <p:nvPicPr>
          <p:cNvPr id="3074" name="Picture 2"/>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23258" y="320824"/>
            <a:ext cx="9120742" cy="57004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170" name="Picture 2"/>
          <p:cNvPicPr>
            <a:picLocks noChangeAspect="1" noChangeArrowheads="1"/>
          </p:cNvPicPr>
          <p:nvPr/>
        </p:nvPicPr>
        <p:blipFill>
          <a:blip r:embed="rId4" cstate="screen">
            <a:extLst>
              <a:ext uri="{28A0092B-C50C-407E-A947-70E740481C1C}">
                <a14:useLocalDpi xmlns:a14="http://schemas.microsoft.com/office/drawing/2010/main" xmlns=""/>
              </a:ext>
            </a:extLst>
          </a:blip>
          <a:srcRect/>
          <a:stretch>
            <a:fillRect/>
          </a:stretch>
        </p:blipFill>
        <p:spPr bwMode="auto">
          <a:xfrm>
            <a:off x="6939226" y="548680"/>
            <a:ext cx="1817077" cy="136815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xmlns="">
                <a:solidFill>
                  <a:schemeClr val="accent1"/>
                </a:solidFill>
              </a14:hiddenFill>
            </a:ext>
          </a:extLst>
        </p:spPr>
      </p:pic>
    </p:spTree>
    <p:extLst>
      <p:ext uri="{BB962C8B-B14F-4D97-AF65-F5344CB8AC3E}">
        <p14:creationId xmlns:p14="http://schemas.microsoft.com/office/powerpoint/2010/main" xmlns="" val="1118554205"/>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MAMU Landscape Unit Status</a:t>
            </a:r>
            <a:endParaRPr lang="en-CA" dirty="0"/>
          </a:p>
        </p:txBody>
      </p:sp>
      <p:sp>
        <p:nvSpPr>
          <p:cNvPr id="3" name="Content Placeholder 2"/>
          <p:cNvSpPr>
            <a:spLocks noGrp="1"/>
          </p:cNvSpPr>
          <p:nvPr>
            <p:ph sz="quarter" idx="1"/>
          </p:nvPr>
        </p:nvSpPr>
        <p:spPr/>
        <p:txBody>
          <a:bodyPr/>
          <a:lstStyle/>
          <a:p>
            <a:endParaRPr lang="en-CA"/>
          </a:p>
        </p:txBody>
      </p:sp>
      <p:pic>
        <p:nvPicPr>
          <p:cNvPr id="4098" name="Picture 2"/>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0" y="332657"/>
            <a:ext cx="9144000" cy="5715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 name="Picture 2"/>
          <p:cNvPicPr>
            <a:picLocks noChangeAspect="1" noChangeArrowheads="1"/>
          </p:cNvPicPr>
          <p:nvPr/>
        </p:nvPicPr>
        <p:blipFill>
          <a:blip r:embed="rId4" cstate="screen">
            <a:extLst>
              <a:ext uri="{28A0092B-C50C-407E-A947-70E740481C1C}">
                <a14:useLocalDpi xmlns:a14="http://schemas.microsoft.com/office/drawing/2010/main" xmlns=""/>
              </a:ext>
            </a:extLst>
          </a:blip>
          <a:srcRect/>
          <a:stretch>
            <a:fillRect/>
          </a:stretch>
        </p:blipFill>
        <p:spPr bwMode="auto">
          <a:xfrm>
            <a:off x="6939226" y="548680"/>
            <a:ext cx="1817077" cy="136815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xmlns="">
                <a:solidFill>
                  <a:schemeClr val="accent1"/>
                </a:solidFill>
              </a14:hiddenFill>
            </a:ext>
          </a:extLst>
        </p:spPr>
      </p:pic>
    </p:spTree>
    <p:extLst>
      <p:ext uri="{BB962C8B-B14F-4D97-AF65-F5344CB8AC3E}">
        <p14:creationId xmlns:p14="http://schemas.microsoft.com/office/powerpoint/2010/main" xmlns="" val="4064346057"/>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SPOW - Trends</a:t>
            </a:r>
            <a:endParaRPr lang="en-CA" dirty="0"/>
          </a:p>
        </p:txBody>
      </p:sp>
      <p:pic>
        <p:nvPicPr>
          <p:cNvPr id="5122" name="Picture 2"/>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0" y="404664"/>
            <a:ext cx="9144000" cy="5715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 name="Content Placeholder 3"/>
          <p:cNvPicPr>
            <a:picLocks noGrp="1" noChangeAspect="1"/>
          </p:cNvPicPr>
          <p:nvPr>
            <p:ph sz="quarter" idx="1"/>
          </p:nvPr>
        </p:nvPicPr>
        <p:blipFill>
          <a:blip r:embed="rId4" cstate="screen">
            <a:extLst>
              <a:ext uri="{28A0092B-C50C-407E-A947-70E740481C1C}">
                <a14:useLocalDpi xmlns:a14="http://schemas.microsoft.com/office/drawing/2010/main" xmlns=""/>
              </a:ext>
            </a:extLst>
          </a:blip>
          <a:stretch>
            <a:fillRect/>
          </a:stretch>
        </p:blipFill>
        <p:spPr>
          <a:xfrm>
            <a:off x="6948264" y="188640"/>
            <a:ext cx="2052228" cy="136815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xmlns="" val="381315753"/>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OSF – population summary</a:t>
            </a:r>
            <a:endParaRPr lang="en-CA" dirty="0"/>
          </a:p>
        </p:txBody>
      </p:sp>
      <p:sp>
        <p:nvSpPr>
          <p:cNvPr id="3" name="Content Placeholder 2"/>
          <p:cNvSpPr>
            <a:spLocks noGrp="1"/>
          </p:cNvSpPr>
          <p:nvPr>
            <p:ph sz="quarter" idx="1"/>
          </p:nvPr>
        </p:nvSpPr>
        <p:spPr/>
        <p:txBody>
          <a:bodyPr/>
          <a:lstStyle/>
          <a:p>
            <a:endParaRPr lang="en-CA"/>
          </a:p>
        </p:txBody>
      </p:sp>
      <p:pic>
        <p:nvPicPr>
          <p:cNvPr id="6147" name="Picture 3"/>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1" y="404664"/>
            <a:ext cx="9143999" cy="571499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146" name="Picture 2"/>
          <p:cNvPicPr>
            <a:picLocks noChangeAspect="1" noChangeArrowheads="1"/>
          </p:cNvPicPr>
          <p:nvPr/>
        </p:nvPicPr>
        <p:blipFill>
          <a:blip r:embed="rId4" cstate="print">
            <a:extLst>
              <a:ext uri="{28A0092B-C50C-407E-A947-70E740481C1C}">
                <a14:useLocalDpi xmlns:a14="http://schemas.microsoft.com/office/drawing/2010/main" xmlns=""/>
              </a:ext>
            </a:extLst>
          </a:blip>
          <a:srcRect/>
          <a:stretch>
            <a:fillRect/>
          </a:stretch>
        </p:blipFill>
        <p:spPr bwMode="auto">
          <a:xfrm>
            <a:off x="3563888" y="908720"/>
            <a:ext cx="2304256" cy="153397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xmlns="">
                <a:solidFill>
                  <a:schemeClr val="accent1"/>
                </a:solidFill>
              </a14:hiddenFill>
            </a:ext>
          </a:extLst>
        </p:spPr>
      </p:pic>
    </p:spTree>
    <p:extLst>
      <p:ext uri="{BB962C8B-B14F-4D97-AF65-F5344CB8AC3E}">
        <p14:creationId xmlns:p14="http://schemas.microsoft.com/office/powerpoint/2010/main" xmlns="" val="3054909920"/>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Flow Allocation - January</a:t>
            </a:r>
            <a:endParaRPr lang="en-CA" dirty="0"/>
          </a:p>
        </p:txBody>
      </p:sp>
      <p:sp>
        <p:nvSpPr>
          <p:cNvPr id="3" name="Content Placeholder 2"/>
          <p:cNvSpPr>
            <a:spLocks noGrp="1"/>
          </p:cNvSpPr>
          <p:nvPr>
            <p:ph sz="quarter" idx="1"/>
          </p:nvPr>
        </p:nvSpPr>
        <p:spPr/>
        <p:txBody>
          <a:bodyPr/>
          <a:lstStyle/>
          <a:p>
            <a:endParaRPr lang="en-CA"/>
          </a:p>
        </p:txBody>
      </p:sp>
      <p:pic>
        <p:nvPicPr>
          <p:cNvPr id="1026" name="Picture 2" descr="image001"/>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0" y="1124744"/>
            <a:ext cx="9144000" cy="50237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7" name="Picture 3"/>
          <p:cNvPicPr>
            <a:picLocks noChangeAspect="1" noChangeArrowheads="1"/>
          </p:cNvPicPr>
          <p:nvPr/>
        </p:nvPicPr>
        <p:blipFill>
          <a:blip r:embed="rId4" cstate="screen">
            <a:extLst>
              <a:ext uri="{28A0092B-C50C-407E-A947-70E740481C1C}">
                <a14:useLocalDpi xmlns:a14="http://schemas.microsoft.com/office/drawing/2010/main" xmlns=""/>
              </a:ext>
            </a:extLst>
          </a:blip>
          <a:srcRect/>
          <a:stretch>
            <a:fillRect/>
          </a:stretch>
        </p:blipFill>
        <p:spPr bwMode="auto">
          <a:xfrm>
            <a:off x="7380312" y="1484784"/>
            <a:ext cx="1612973" cy="26642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436227520"/>
      </p:ext>
    </p:extLst>
  </p:cSld>
  <p:clrMapOvr>
    <a:masterClrMapping/>
  </p:clrMapOvr>
  <p:transition>
    <p:fade/>
  </p:transition>
  <p:timing>
    <p:tnLst>
      <p:par>
        <p:cTn id="1" dur="indefinite" restart="never" nodeType="tmRoot"/>
      </p:par>
    </p:tnLst>
  </p:timing>
</p:sld>
</file>

<file path=ppt/theme/_rels/them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34925" cap="rnd">
          <a:solidFill>
            <a:schemeClr val="bg1">
              <a:lumMod val="65000"/>
            </a:schemeClr>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2_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2253</TotalTime>
  <Words>2897</Words>
  <Application>Microsoft Office PowerPoint</Application>
  <PresentationFormat>On-screen Show (4:3)</PresentationFormat>
  <Paragraphs>415</Paragraphs>
  <Slides>25</Slides>
  <Notes>25</Notes>
  <HiddenSlides>0</HiddenSlides>
  <MMClips>0</MMClips>
  <ScaleCrop>false</ScaleCrop>
  <HeadingPairs>
    <vt:vector size="4" baseType="variant">
      <vt:variant>
        <vt:lpstr>Theme</vt:lpstr>
      </vt:variant>
      <vt:variant>
        <vt:i4>3</vt:i4>
      </vt:variant>
      <vt:variant>
        <vt:lpstr>Slide Titles</vt:lpstr>
      </vt:variant>
      <vt:variant>
        <vt:i4>25</vt:i4>
      </vt:variant>
    </vt:vector>
  </HeadingPairs>
  <TitlesOfParts>
    <vt:vector size="28" baseType="lpstr">
      <vt:lpstr>1_Office Theme</vt:lpstr>
      <vt:lpstr>Civic</vt:lpstr>
      <vt:lpstr>2_Office Theme</vt:lpstr>
      <vt:lpstr>‘Stewardship Baseline’ Objectives Tool  </vt:lpstr>
      <vt:lpstr>Slide 2</vt:lpstr>
      <vt:lpstr>MAMU Intro Panel</vt:lpstr>
      <vt:lpstr>MAMU Habitat and Depletion</vt:lpstr>
      <vt:lpstr>MAMU – Conservation Region Gauge</vt:lpstr>
      <vt:lpstr>MAMU Landscape Unit Status</vt:lpstr>
      <vt:lpstr>SPOW - Trends</vt:lpstr>
      <vt:lpstr>OSF – population summary</vt:lpstr>
      <vt:lpstr>Flow Allocation - January</vt:lpstr>
      <vt:lpstr>Flow Allocation - September</vt:lpstr>
      <vt:lpstr>Applications of SBOT</vt:lpstr>
      <vt:lpstr>Kinder Morgan Pipeline</vt:lpstr>
      <vt:lpstr>Slide 13</vt:lpstr>
      <vt:lpstr>Kinder Morgan Pipeline</vt:lpstr>
      <vt:lpstr>Kinder Morgan Pipeline</vt:lpstr>
      <vt:lpstr>Operational – Environmental Assessment </vt:lpstr>
      <vt:lpstr>Spotted Owl – Mitigation Opportunities</vt:lpstr>
      <vt:lpstr>Slide 18</vt:lpstr>
      <vt:lpstr>Slide 19</vt:lpstr>
      <vt:lpstr>Tactical – Integrating Investments</vt:lpstr>
      <vt:lpstr>Tactical – Integrating Investments</vt:lpstr>
      <vt:lpstr>Slide 22</vt:lpstr>
      <vt:lpstr>What We’ve Learned</vt:lpstr>
      <vt:lpstr>Next Steps</vt:lpstr>
      <vt:lpstr>Questions?</vt:lpstr>
    </vt:vector>
  </TitlesOfParts>
  <Company>Province of British Columbia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Barrett, Scott</dc:creator>
  <cp:lastModifiedBy>Ruth</cp:lastModifiedBy>
  <cp:revision>101</cp:revision>
  <cp:lastPrinted>2017-09-08T19:13:35Z</cp:lastPrinted>
  <dcterms:created xsi:type="dcterms:W3CDTF">2017-07-29T01:13:22Z</dcterms:created>
  <dcterms:modified xsi:type="dcterms:W3CDTF">2017-10-16T16:42:50Z</dcterms:modified>
</cp:coreProperties>
</file>